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56" r:id="rId7"/>
    <p:sldMasterId id="2147483768" r:id="rId8"/>
    <p:sldMasterId id="2147483780" r:id="rId9"/>
    <p:sldMasterId id="2147483792" r:id="rId10"/>
    <p:sldMasterId id="2147483804" r:id="rId11"/>
    <p:sldMasterId id="2147483816" r:id="rId12"/>
    <p:sldMasterId id="2147483833" r:id="rId13"/>
  </p:sldMasterIdLst>
  <p:sldIdLst>
    <p:sldId id="267" r:id="rId14"/>
    <p:sldId id="276" r:id="rId15"/>
    <p:sldId id="270" r:id="rId16"/>
    <p:sldId id="271" r:id="rId17"/>
    <p:sldId id="278" r:id="rId18"/>
    <p:sldId id="272" r:id="rId19"/>
    <p:sldId id="279" r:id="rId20"/>
    <p:sldId id="273" r:id="rId21"/>
    <p:sldId id="274" r:id="rId22"/>
    <p:sldId id="275" r:id="rId23"/>
    <p:sldId id="280" r:id="rId24"/>
    <p:sldId id="283" r:id="rId25"/>
    <p:sldId id="281" r:id="rId26"/>
    <p:sldId id="284" r:id="rId27"/>
    <p:sldId id="268" r:id="rId28"/>
    <p:sldId id="295" r:id="rId29"/>
    <p:sldId id="296" r:id="rId30"/>
    <p:sldId id="297" r:id="rId31"/>
    <p:sldId id="269" r:id="rId32"/>
    <p:sldId id="282" r:id="rId33"/>
    <p:sldId id="288" r:id="rId34"/>
    <p:sldId id="299" r:id="rId35"/>
    <p:sldId id="300" r:id="rId36"/>
    <p:sldId id="289" r:id="rId37"/>
    <p:sldId id="266" r:id="rId38"/>
    <p:sldId id="263" r:id="rId39"/>
    <p:sldId id="265" r:id="rId40"/>
    <p:sldId id="290" r:id="rId41"/>
    <p:sldId id="301" r:id="rId42"/>
    <p:sldId id="292" r:id="rId43"/>
    <p:sldId id="293" r:id="rId44"/>
    <p:sldId id="287" r:id="rId45"/>
    <p:sldId id="298" r:id="rId4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6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2023. 03. 09.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73679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2023. 03. 09.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188629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31149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1095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20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8926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2228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40717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1423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4417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0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5270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2023. 03. 09.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078712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76323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EFA43C-7CD0-476F-9479-9BA0E1D8025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478477-50A6-4CD3-A0B5-45EB0F41966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69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CDCC7A-34A9-49AA-AC9C-C70CEDB3C21D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3C08A8A-D35B-45D9-A2BE-0AF7EEE9877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56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E38F00-DF8F-4245-9EE6-242C680CA9F4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8D9097-46FF-478D-A8AD-7B434A86400F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637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B43B1A-64EA-4E71-B497-4DF827958F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0CB6A4-9FD7-422B-9018-603747245EE8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40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2C60FA-38EE-48ED-8771-8B67405B21A0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B4D16F-CF92-476A-B935-9293DE79692D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4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CEB10F-ECEF-4115-95E2-DB87E9E69DF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966A2F-0CB6-4D49-91FF-C2DA7FEB33EC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16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1067F1-9641-4661-8CE2-E4C09572765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DCA7D1-8A40-4F2E-8D20-7D17394E0BB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5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E31B7E-5F56-4253-8C41-BB7AC008ACF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3D7EDD-368C-4422-89F6-7C925E097173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20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9BFC40-85D5-422D-90F3-2BFCE4F33283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8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srgbClr val="FFFFFF">
                  <a:alpha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207A083-9F1D-4A07-AAD3-9854E9D2A71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FFFFFF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014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34287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FAE8DF-808F-4D63-8F45-975A037C07F9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E1B54D-24B6-4722-A911-3EF28A747D0B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980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1934-D7B2-402C-A23B-178A912D182F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24D389-DE5D-4554-B04A-394355CDF295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25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1645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3673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7223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79179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1526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2884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79953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699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64415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899367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886573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61535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2413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3175" cmpd="sng">
                  <a:noFill/>
                </a:ln>
                <a:solidFill>
                  <a:srgbClr val="A5301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542844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37377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33940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572197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54767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0235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73674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3600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69229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78759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75208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2654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6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44776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18443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816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042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051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9546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1930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790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2023. 03. 09.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14082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6924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97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969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609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3790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4170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8470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5739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670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447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2023. 03. 09.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48331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4403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190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101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2023. 03. 09.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330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2023. 03. 09.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1174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2023. 03. 09.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9944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626110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9" name="Oval 8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3842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2023. 03. 09.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4296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2023. 03. 09.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3484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2023. 03. 09.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568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2023. 03. 09.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5954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2023. 03. 09.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7986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2023. 03. 09.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188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2023. 03. 09.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3463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2023. 03. 09.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5367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2023. 03. 09.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1841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2023. 03. 09.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18010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2023. 03. 09.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5644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2023. 03. 09.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760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2023. 03. 09.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7989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2023. 03. 09.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364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2023. 03. 09.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868659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2023. 03. 09.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026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2023. 03. 09.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6512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2023. 03. 09.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981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2023. 03. 09.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1594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2023. 03. 09.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5361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2023. 03. 09.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1085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443ED-25E2-4CEA-A519-28CA5D186CD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2023. 03. 09.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35698D-7C28-4AD3-B392-52D0B52F55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7465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F6369-FBAE-4009-BBC7-A5B845BB2F5D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2023. 03. 09.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5DAE00-36C5-4258-8612-726086DA04F9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4889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Oval 7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Oval 8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CD325-E98B-45EA-8AB7-6152D9F9CBD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2023. 03. 09.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14A2E-B9A2-41A9-B10C-E91F78B65E2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9692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87680" y="1600200"/>
            <a:ext cx="5388864" cy="452628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AB5C9-7DBA-4D59-863C-4136FF7E8913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2023. 03. 09.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40E6E4-67F1-4ACB-8F8C-36F3A66D36AC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758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2023. 03. 09.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69587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4" y="1600200"/>
            <a:ext cx="5389033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12848"/>
            <a:ext cx="5388864" cy="3913632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230112" y="2212850"/>
            <a:ext cx="5388864" cy="3913187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0804A-34AE-48A7-AA1C-3C083F561A6F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2023. 03. 09.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56DD9B-C9E1-4C2D-A83C-B89E68046BB7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3741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E8271-22FC-468B-BA32-BA05E9F808B4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2023. 03. 09.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437FF9-95DD-4088-9C08-598E0EABF61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0312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916E2-4E32-4BEC-B7ED-3ED404646D6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2023. 03. 09.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0225E1-1571-4B63-B837-3293CFEFAC26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4457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851" y="273052"/>
            <a:ext cx="66611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6119" y="2438402"/>
            <a:ext cx="4011084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C5E6D-6C5F-4D24-8BB8-E7ABDD5FA5A2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2023. 03. 09.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182B58A-983B-4A9A-9B1B-F4E2BC099B4B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45613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0836" y="1143000"/>
            <a:ext cx="8072965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u-HU" noProof="0"/>
              <a:t>Kép beszúrásához kattintson az ikonra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39435" y="5810250"/>
            <a:ext cx="7615765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CD1C64-F999-445E-901D-D9227E0346D6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2023. 03. 09.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BA3146D-0E77-4FB3-B443-3C376DE22B53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954286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42829-2D74-400F-8382-32E6CD0593E9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2023. 03. 09.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79474B-9EC9-49BA-967E-3337C21BC195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0707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A55C-C92C-410C-B8B1-DDD03796157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2023. 03. 09.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2FE298-DB4D-47B3-8A6C-146234498DEF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32328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1367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3440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4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2023. 03. 09.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256494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0815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673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6257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9731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1922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09698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7324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87232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1426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66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2023. 03. 09.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710589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4046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986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4693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8954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81404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05891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196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2180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99627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492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CD3FF4-44F4-4E5E-B614-625662372936}" type="datetimeFigureOut">
              <a:rPr lang="hu-HU" smtClean="0"/>
              <a:t>2023. 03. 09.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655732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986815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65648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0369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79374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9974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2081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65701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76211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81301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302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3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6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CD3FF4-44F4-4E5E-B614-625662372936}" type="datetimeFigureOut">
              <a:rPr lang="hu-HU" smtClean="0"/>
              <a:t>2023. 03. 09.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B33AA-10EE-4E7F-A9E8-D8D2B49BEA80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4147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18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AC888E-8510-46EE-8DFB-50527AC3FC9B}" type="datetimeFigureOut">
              <a:rPr kumimoji="0" lang="hu-HU" sz="9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alpha val="8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950" b="0" i="0" u="none" strike="noStrike" kern="1200" cap="none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950" b="0" i="0" u="none" strike="noStrike" kern="1200" cap="all" spc="0" normalizeH="0" baseline="0" noProof="0">
              <a:ln>
                <a:noFill/>
              </a:ln>
              <a:solidFill>
                <a:prstClr val="black">
                  <a:alpha val="8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F41E3B-6962-4596-97E0-2AA214D940BE}" type="slidenum">
              <a:rPr kumimoji="0" lang="hu-HU" sz="10300" b="0" i="0" u="none" strike="noStrike" kern="1200" cap="none" spc="0" normalizeH="0" baseline="0" noProof="0" smtClean="0">
                <a:ln>
                  <a:noFill/>
                </a:ln>
                <a:solidFill>
                  <a:srgbClr val="50B4C8">
                    <a:alpha val="2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0300" b="0" i="0" u="none" strike="noStrike" kern="1200" cap="none" spc="0" normalizeH="0" baseline="0" noProof="0">
              <a:ln>
                <a:noFill/>
              </a:ln>
              <a:solidFill>
                <a:srgbClr val="50B4C8">
                  <a:alpha val="2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40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C5ED15-7EEE-4CDA-8C70-F56416C474FC}" type="datetimeFigureOut">
              <a:rPr kumimoji="0" lang="hu-H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7BEBE-53AD-4B6C-8263-DB5E0EDE4E7C}" type="slidenum">
              <a:rPr kumimoji="0" lang="hu-HU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20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314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21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219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635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490446C-47BD-4F4B-A290-80E62CA08BA8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2023. 03. 09.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799DA82-408D-4160-A683-7F1752B98502}" type="slidenum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015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8826" y="6499385"/>
            <a:ext cx="113029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301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  <a:endParaRPr lang="en-US" alt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2023. 03. 09.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80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  <a:endParaRPr lang="en-US" alt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5A9A8453-2073-4998-A4A9-DADCC18255AA}" type="datetimeFigureOut">
              <a:rPr lang="hu-HU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>
                <a:defRPr/>
              </a:pPr>
              <a:t>2023. 03. 09.</a:t>
            </a:fld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hu-HU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36F34B-CDD8-4F8F-959A-CC101102FDB1}" type="slidenum">
              <a:rPr lang="hu-HU" altLang="hu-H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hu-HU" altLang="hu-HU"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783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720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F9D904-582D-42A0-BC63-750DD2F8116F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72514-3694-4092-9EAA-5BA0C1A78001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1878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405DBB-5B00-431F-A990-0E2833143A15}" type="datetimeFigureOut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2023. 03. 09.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C281F1-77BB-43BD-8C6D-CB24517352E5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323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vimeo.com/62769509" TargetMode="External"/><Relationship Id="rId1" Type="http://schemas.openxmlformats.org/officeDocument/2006/relationships/slideLayout" Target="../slideLayouts/slideLayout36.xml"/><Relationship Id="rId4" Type="http://schemas.openxmlformats.org/officeDocument/2006/relationships/hyperlink" Target="https://vimeo.com/6276951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rpi.reformatus.hu/sites/default/files/interaktiv_tankonyvek/1/TARTALOM/index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vimeo.com/62769509" TargetMode="External"/><Relationship Id="rId5" Type="http://schemas.openxmlformats.org/officeDocument/2006/relationships/hyperlink" Target="https://vimeo.com/62769271" TargetMode="External"/><Relationship Id="rId4" Type="http://schemas.openxmlformats.org/officeDocument/2006/relationships/hyperlink" Target="https://reformatus.hu/hittan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hyperlink" Target="https://youtu.be/ewBKvO4WXQ8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44.xml"/><Relationship Id="rId5" Type="http://schemas.openxmlformats.org/officeDocument/2006/relationships/image" Target="../media/image60.png"/><Relationship Id="rId4" Type="http://schemas.openxmlformats.org/officeDocument/2006/relationships/hyperlink" Target="https://learningapps.org/watch?v=pjqg7otcc2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74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76.png"/><Relationship Id="rId4" Type="http://schemas.openxmlformats.org/officeDocument/2006/relationships/image" Target="../media/image73.png"/><Relationship Id="rId9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xabay.hu/" TargetMode="External"/><Relationship Id="rId2" Type="http://schemas.openxmlformats.org/officeDocument/2006/relationships/hyperlink" Target="http://www.unsplash.com/" TargetMode="External"/><Relationship Id="rId1" Type="http://schemas.openxmlformats.org/officeDocument/2006/relationships/slideLayout" Target="../slideLayouts/slideLayout123.xml"/><Relationship Id="rId4" Type="http://schemas.openxmlformats.org/officeDocument/2006/relationships/hyperlink" Target="http://www.refpedi.h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176270" y="176270"/>
            <a:ext cx="5511959" cy="3650338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Áldás,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Szeretettel köszöntjük az érdeklődő</a:t>
            </a:r>
            <a:r>
              <a:rPr kumimoji="0" lang="hu-HU" altLang="hu-HU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szülőket és a gyermekeket</a:t>
            </a: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4173" y="36110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3044352" y="4098275"/>
            <a:ext cx="9021162" cy="2595503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no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Ebben a PPT-</a:t>
            </a:r>
            <a:r>
              <a:rPr kumimoji="0" lang="hu-HU" altLang="hu-HU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szeretnénk megismertetni</a:t>
            </a:r>
            <a:r>
              <a:rPr kumimoji="0" lang="hu-HU" altLang="hu-HU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Önöket </a:t>
            </a: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református hittanórák néhány</a:t>
            </a:r>
            <a:r>
              <a:rPr kumimoji="0" lang="hu-HU" altLang="hu-HU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jellemzőjével.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altLang="hu-HU" sz="3600" baseline="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52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548515" y="1691222"/>
            <a:ext cx="8075240" cy="97951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hu-HU" sz="3600" b="1" dirty="0"/>
              <a:t>A </a:t>
            </a:r>
            <a:r>
              <a:rPr lang="hu-HU" sz="3200" b="1" dirty="0">
                <a:latin typeface="Arial" panose="020B0604020202020204" pitchFamily="34" charset="0"/>
                <a:cs typeface="Arial" panose="020B0604020202020204" pitchFamily="34" charset="0"/>
              </a:rPr>
              <a:t>református hit- és erkölcstan összhangban van más tantárgyakkal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569306" y="2896275"/>
            <a:ext cx="9613703" cy="3208897"/>
          </a:xfrm>
        </p:spPr>
        <p:txBody>
          <a:bodyPr/>
          <a:lstStyle/>
          <a:p>
            <a:endParaRPr lang="hu-HU" dirty="0"/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feladatgyűjtemények és tankönyvek az adott évfolyam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magyar nyelv- és irodalom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tananyagához is kapcsolódnak. 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egyháztörténeti ismeretek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az adott évfolyamon tanult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történelem elmélyítését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segítik elő 5-8. évfolyamon.</a:t>
            </a:r>
          </a:p>
          <a:p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Előkerülnek olyan témák, melyek az önismerethez, családi életre neveléshez és az etika területéhez tartoznak. </a:t>
            </a:r>
          </a:p>
        </p:txBody>
      </p:sp>
      <p:sp>
        <p:nvSpPr>
          <p:cNvPr id="4" name="Ellipszis 3"/>
          <p:cNvSpPr/>
          <p:nvPr/>
        </p:nvSpPr>
        <p:spPr>
          <a:xfrm>
            <a:off x="107576" y="108829"/>
            <a:ext cx="5147187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Kapcsolódások</a:t>
            </a:r>
          </a:p>
        </p:txBody>
      </p:sp>
    </p:spTree>
    <p:extLst>
      <p:ext uri="{BB962C8B-B14F-4D97-AF65-F5344CB8AC3E}">
        <p14:creationId xmlns:p14="http://schemas.microsoft.com/office/powerpoint/2010/main" val="1765486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97613" y="2143229"/>
            <a:ext cx="10083458" cy="1482725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dirty="0"/>
              <a:t>Mi történik egy hittanórán?</a:t>
            </a:r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617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63678" y="848300"/>
            <a:ext cx="6666270" cy="2217056"/>
          </a:xfrm>
          <a:solidFill>
            <a:schemeClr val="accent2">
              <a:lumMod val="20000"/>
              <a:lumOff val="80000"/>
            </a:schemeClr>
          </a:solidFill>
        </p:spPr>
        <p:txBody>
          <a:bodyPr/>
          <a:lstStyle/>
          <a:p>
            <a:r>
              <a:rPr lang="hu-HU" sz="4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IDE </a:t>
            </a:r>
            <a:r>
              <a:rPr lang="hu-HU" sz="4000" dirty="0">
                <a:latin typeface="Arial" panose="020B0604020202020204" pitchFamily="34" charset="0"/>
                <a:cs typeface="Arial" panose="020B0604020202020204" pitchFamily="34" charset="0"/>
              </a:rPr>
              <a:t>kattintva egy alsó tagozatos hittanórába tekinthetünk bele.</a:t>
            </a:r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663678" y="4148383"/>
            <a:ext cx="6666270" cy="223192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egy felső tagozatos hittanórába tekinthetünk bele.</a:t>
            </a:r>
          </a:p>
        </p:txBody>
      </p:sp>
      <p:sp>
        <p:nvSpPr>
          <p:cNvPr id="3" name="Ellipszis 2"/>
          <p:cNvSpPr/>
          <p:nvPr/>
        </p:nvSpPr>
        <p:spPr>
          <a:xfrm>
            <a:off x="8023123" y="2905639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Információk szülőknek</a:t>
            </a:r>
          </a:p>
        </p:txBody>
      </p:sp>
    </p:spTree>
    <p:extLst>
      <p:ext uri="{BB962C8B-B14F-4D97-AF65-F5344CB8AC3E}">
        <p14:creationId xmlns:p14="http://schemas.microsoft.com/office/powerpoint/2010/main" val="3111167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545886" y="3867306"/>
            <a:ext cx="6941574" cy="21425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4000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IDE</a:t>
            </a:r>
            <a:r>
              <a:rPr lang="hu-HU" sz="4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kattintva az 1. osztályos digitális hittankönyv leckéit láthatják. </a:t>
            </a: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</a:p>
        </p:txBody>
      </p:sp>
      <p:sp>
        <p:nvSpPr>
          <p:cNvPr id="6" name="Ötszög 5"/>
          <p:cNvSpPr/>
          <p:nvPr/>
        </p:nvSpPr>
        <p:spPr>
          <a:xfrm>
            <a:off x="8171383" y="4816360"/>
            <a:ext cx="3464704" cy="1474840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További információk a </a:t>
            </a:r>
            <a:r>
              <a:rPr 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hittan.info oldalon</a:t>
            </a:r>
            <a:r>
              <a:rPr 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1229809" y="850531"/>
            <a:ext cx="6941574" cy="211393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IDE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2F589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kattintva a hittanórai erkölcsi nevelésről hallhatnak.</a:t>
            </a:r>
          </a:p>
        </p:txBody>
      </p:sp>
    </p:spTree>
    <p:extLst>
      <p:ext uri="{BB962C8B-B14F-4D97-AF65-F5344CB8AC3E}">
        <p14:creationId xmlns:p14="http://schemas.microsoft.com/office/powerpoint/2010/main" val="193654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227010" y="2827931"/>
            <a:ext cx="6838336" cy="3480826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évfolyam: 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beiratkozáskor kitölteni az adatlapot és bejelölni a református hit- és erkölcstant.</a:t>
            </a:r>
          </a:p>
          <a:p>
            <a:r>
              <a:rPr lang="hu-HU" sz="2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2-7. évfolyam:</a:t>
            </a:r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ha nem szeretnének változtatni, nem kell semmit tenniük. </a:t>
            </a:r>
          </a:p>
          <a:p>
            <a:r>
              <a:rPr lang="hu-HU" sz="28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 változtatni szeretnének: május 20-ig írásban kell az iskola vezetősége felé jelezni a szándékot. </a:t>
            </a:r>
          </a:p>
        </p:txBody>
      </p:sp>
      <p:sp>
        <p:nvSpPr>
          <p:cNvPr id="3" name="Ellipszis 2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Információk szülőknek</a:t>
            </a:r>
          </a:p>
        </p:txBody>
      </p:sp>
      <p:sp>
        <p:nvSpPr>
          <p:cNvPr id="6" name="Ötszög 5"/>
          <p:cNvSpPr/>
          <p:nvPr/>
        </p:nvSpPr>
        <p:spPr>
          <a:xfrm>
            <a:off x="7263436" y="4306529"/>
            <a:ext cx="4837469" cy="2227006"/>
          </a:xfrm>
          <a:prstGeom prst="homePlat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következő diákon gyermekeknek szóló anyagok találhatók.</a:t>
            </a:r>
          </a:p>
          <a:p>
            <a:pPr algn="ctr"/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Kérjük a szülők segítségét az olvasásban. </a:t>
            </a: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388374" y="638893"/>
            <a:ext cx="8342671" cy="126364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"/>
                  <a:lumOff val="95000"/>
                </a:schemeClr>
              </a:gs>
              <a:gs pos="74000">
                <a:schemeClr val="accent3">
                  <a:lumMod val="45000"/>
                  <a:lumOff val="55000"/>
                </a:schemeClr>
              </a:gs>
              <a:gs pos="83000">
                <a:schemeClr val="accent3">
                  <a:lumMod val="45000"/>
                  <a:lumOff val="55000"/>
                </a:schemeClr>
              </a:gs>
              <a:gs pos="100000">
                <a:schemeClr val="accent3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lvl="0"/>
            <a:r>
              <a:rPr lang="hu-HU" sz="3600" dirty="0">
                <a:latin typeface="Arial" panose="020B0604020202020204" pitchFamily="34" charset="0"/>
                <a:cs typeface="Arial" panose="020B0604020202020204" pitchFamily="34" charset="0"/>
              </a:rPr>
              <a:t>Teendők református hit- és erkölcstan tantárgy választása esetén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srgbClr val="2F5897"/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74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66" y="1005887"/>
            <a:ext cx="9010669" cy="6248942"/>
          </a:xfrm>
          <a:prstGeom prst="rect">
            <a:avLst/>
          </a:prstGeom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525" y="49122"/>
            <a:ext cx="3311965" cy="2487861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8696" y="2462693"/>
            <a:ext cx="3933778" cy="4395307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5"/>
          <a:srcRect l="3837" t="3415" r="15430"/>
          <a:stretch/>
        </p:blipFill>
        <p:spPr>
          <a:xfrm>
            <a:off x="9389342" y="2274785"/>
            <a:ext cx="2689168" cy="4535967"/>
          </a:xfrm>
          <a:prstGeom prst="rect">
            <a:avLst/>
          </a:prstGeom>
        </p:spPr>
      </p:pic>
      <p:sp>
        <p:nvSpPr>
          <p:cNvPr id="6" name="Szövegdoboz 5"/>
          <p:cNvSpPr txBox="1"/>
          <p:nvPr/>
        </p:nvSpPr>
        <p:spPr>
          <a:xfrm>
            <a:off x="3390900" y="5951633"/>
            <a:ext cx="47243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megismerjük egymást.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3390900" y="5247201"/>
            <a:ext cx="437760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K</a:t>
            </a:r>
            <a:r>
              <a:rPr kumimoji="0" lang="hu-HU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özösen</a:t>
            </a:r>
            <a:r>
              <a:rPr kumimoji="0" lang="hu-HU" sz="3400" b="0" i="0" u="none" strike="noStrike" kern="1200" cap="none" spc="0" normalizeH="0" baseline="0" noProof="0" dirty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játszunk és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3390900" y="3223578"/>
            <a:ext cx="63979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A</a:t>
            </a:r>
            <a:r>
              <a:rPr kumimoji="0" lang="hu-HU" sz="3400" b="0" i="0" u="none" strike="noStrike" kern="1200" cap="none" spc="0" normalizeH="0" baseline="0" noProof="0" dirty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Bibliából megismerjük Istent.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3390900" y="3927216"/>
            <a:ext cx="46116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400" dirty="0">
                <a:solidFill>
                  <a:srgbClr val="B26A28"/>
                </a:solidFill>
                <a:latin typeface="Arial" panose="020B0604020202020204"/>
              </a:rPr>
              <a:t>I</a:t>
            </a:r>
            <a:r>
              <a:rPr kumimoji="0" lang="hu-HU" sz="3400" b="0" i="0" u="none" strike="noStrike" kern="1200" cap="none" spc="0" normalizeH="0" baseline="0" noProof="0" dirty="0" err="1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mádkozunk</a:t>
            </a:r>
            <a:r>
              <a:rPr kumimoji="0" lang="hu-HU" sz="3400" b="0" i="0" u="none" strike="noStrike" kern="1200" cap="none" spc="0" normalizeH="0" baseline="0" noProof="0" dirty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Istenhez.</a:t>
            </a:r>
          </a:p>
        </p:txBody>
      </p:sp>
      <p:sp>
        <p:nvSpPr>
          <p:cNvPr id="17" name="Szövegdoboz 16"/>
          <p:cNvSpPr txBox="1"/>
          <p:nvPr/>
        </p:nvSpPr>
        <p:spPr>
          <a:xfrm>
            <a:off x="3390900" y="4542769"/>
            <a:ext cx="66675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400" b="0" i="0" u="none" strike="noStrike" kern="1200" cap="none" spc="0" normalizeH="0" baseline="0" noProof="0" dirty="0">
                <a:ln>
                  <a:noFill/>
                </a:ln>
                <a:solidFill>
                  <a:srgbClr val="B26A28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Bibliai történeteket tanulunk.</a:t>
            </a:r>
          </a:p>
        </p:txBody>
      </p:sp>
      <p:sp>
        <p:nvSpPr>
          <p:cNvPr id="18" name="Szövegdoboz 17"/>
          <p:cNvSpPr txBox="1"/>
          <p:nvPr/>
        </p:nvSpPr>
        <p:spPr>
          <a:xfrm>
            <a:off x="514745" y="246702"/>
            <a:ext cx="5391303" cy="1600438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b="1" dirty="0">
                <a:latin typeface="Arial" panose="020B0604020202020204"/>
              </a:rPr>
              <a:t>Isten hozott a hittanórán!</a:t>
            </a:r>
            <a:endParaRPr kumimoji="0" lang="hu-HU" sz="4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82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1000727" y="518013"/>
            <a:ext cx="10190547" cy="2160601"/>
            <a:chOff x="1010836" y="518013"/>
            <a:chExt cx="10190547" cy="2160601"/>
          </a:xfrm>
        </p:grpSpPr>
        <p:pic>
          <p:nvPicPr>
            <p:cNvPr id="5" name="Kép 4"/>
            <p:cNvPicPr>
              <a:picLocks noChangeAspect="1"/>
            </p:cNvPicPr>
            <p:nvPr/>
          </p:nvPicPr>
          <p:blipFill rotWithShape="1">
            <a:blip r:embed="rId2"/>
            <a:srcRect l="1077" t="887" r="2783" b="-887"/>
            <a:stretch/>
          </p:blipFill>
          <p:spPr>
            <a:xfrm>
              <a:off x="1010836" y="518013"/>
              <a:ext cx="2160000" cy="2160000"/>
            </a:xfrm>
            <a:prstGeom prst="rect">
              <a:avLst/>
            </a:prstGeom>
          </p:spPr>
        </p:pic>
        <p:pic>
          <p:nvPicPr>
            <p:cNvPr id="7" name="Kép 6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87685" y="518614"/>
              <a:ext cx="2160000" cy="2160000"/>
            </a:xfrm>
            <a:prstGeom prst="rect">
              <a:avLst/>
            </a:prstGeom>
          </p:spPr>
        </p:pic>
        <p:pic>
          <p:nvPicPr>
            <p:cNvPr id="9" name="Kép 8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64534" y="518614"/>
              <a:ext cx="2160000" cy="2159399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41383" y="518614"/>
              <a:ext cx="2160000" cy="2160000"/>
            </a:xfrm>
            <a:prstGeom prst="rect">
              <a:avLst/>
            </a:prstGeom>
          </p:spPr>
        </p:pic>
      </p:grpSp>
      <p:grpSp>
        <p:nvGrpSpPr>
          <p:cNvPr id="3" name="Csoportba foglalás 2"/>
          <p:cNvGrpSpPr/>
          <p:nvPr/>
        </p:nvGrpSpPr>
        <p:grpSpPr>
          <a:xfrm>
            <a:off x="1000727" y="3168176"/>
            <a:ext cx="10190547" cy="2160000"/>
            <a:chOff x="1010836" y="3168176"/>
            <a:chExt cx="10190547" cy="2160000"/>
          </a:xfrm>
        </p:grpSpPr>
        <p:pic>
          <p:nvPicPr>
            <p:cNvPr id="12" name="Kép 11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10836" y="31681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79900" y="3168176"/>
              <a:ext cx="2161576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64534" y="3168176"/>
              <a:ext cx="2160000" cy="2160000"/>
            </a:xfrm>
            <a:prstGeom prst="rect">
              <a:avLst/>
            </a:prstGeom>
          </p:spPr>
        </p:pic>
        <p:pic>
          <p:nvPicPr>
            <p:cNvPr id="15" name="Kép 14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041383" y="3168176"/>
              <a:ext cx="2160000" cy="2160000"/>
            </a:xfrm>
            <a:prstGeom prst="rect">
              <a:avLst/>
            </a:prstGeom>
          </p:spPr>
        </p:pic>
      </p:grpSp>
      <p:sp>
        <p:nvSpPr>
          <p:cNvPr id="11" name="Szövegdoboz 10"/>
          <p:cNvSpPr txBox="1"/>
          <p:nvPr/>
        </p:nvSpPr>
        <p:spPr>
          <a:xfrm>
            <a:off x="1036579" y="5494274"/>
            <a:ext cx="10118843" cy="1191816"/>
          </a:xfrm>
          <a:prstGeom prst="round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142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Csoportba foglalás 2"/>
          <p:cNvGrpSpPr/>
          <p:nvPr/>
        </p:nvGrpSpPr>
        <p:grpSpPr>
          <a:xfrm>
            <a:off x="1002085" y="627282"/>
            <a:ext cx="10187831" cy="2160000"/>
            <a:chOff x="967791" y="627282"/>
            <a:chExt cx="10187831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7791" y="627282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20693" y="627282"/>
              <a:ext cx="2158478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44242" y="627282"/>
              <a:ext cx="2160000" cy="2160000"/>
            </a:xfrm>
            <a:prstGeom prst="rect">
              <a:avLst/>
            </a:prstGeom>
          </p:spPr>
        </p:pic>
        <p:pic>
          <p:nvPicPr>
            <p:cNvPr id="8" name="Kép 7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95622" y="627282"/>
              <a:ext cx="2160000" cy="2160000"/>
            </a:xfrm>
            <a:prstGeom prst="rect">
              <a:avLst/>
            </a:prstGeom>
          </p:spPr>
        </p:pic>
      </p:grpSp>
      <p:sp>
        <p:nvSpPr>
          <p:cNvPr id="13" name="Szövegdoboz 12"/>
          <p:cNvSpPr txBox="1"/>
          <p:nvPr/>
        </p:nvSpPr>
        <p:spPr>
          <a:xfrm>
            <a:off x="1036579" y="5681207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Csoportba foglalás 6"/>
          <p:cNvGrpSpPr/>
          <p:nvPr/>
        </p:nvGrpSpPr>
        <p:grpSpPr>
          <a:xfrm>
            <a:off x="1002085" y="3213922"/>
            <a:ext cx="10187831" cy="2160000"/>
            <a:chOff x="967791" y="3213922"/>
            <a:chExt cx="10187831" cy="2160000"/>
          </a:xfrm>
        </p:grpSpPr>
        <p:pic>
          <p:nvPicPr>
            <p:cNvPr id="10" name="Kép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44242" y="3213922"/>
              <a:ext cx="2161598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20693" y="3213922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995622" y="3213922"/>
              <a:ext cx="2160000" cy="2160000"/>
            </a:xfrm>
            <a:prstGeom prst="rect">
              <a:avLst/>
            </a:prstGeom>
          </p:spPr>
        </p:pic>
        <p:pic>
          <p:nvPicPr>
            <p:cNvPr id="2" name="Kép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67791" y="3215751"/>
              <a:ext cx="2158171" cy="21581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264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zövegdoboz 11"/>
          <p:cNvSpPr txBox="1"/>
          <p:nvPr/>
        </p:nvSpPr>
        <p:spPr>
          <a:xfrm>
            <a:off x="965319" y="5659173"/>
            <a:ext cx="10118843" cy="1055608"/>
          </a:xfrm>
          <a:prstGeom prst="round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Mit látsz</a:t>
            </a:r>
            <a:r>
              <a:rPr kumimoji="0" lang="hu-HU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képeken? Mindez jelen van a hittanórán! Válaszd ki a kedvencedet!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3" name="Csoportba foglalás 2"/>
          <p:cNvGrpSpPr/>
          <p:nvPr/>
        </p:nvGrpSpPr>
        <p:grpSpPr>
          <a:xfrm>
            <a:off x="926081" y="3134649"/>
            <a:ext cx="10339839" cy="2160000"/>
            <a:chOff x="965319" y="3283376"/>
            <a:chExt cx="10339839" cy="2160000"/>
          </a:xfrm>
        </p:grpSpPr>
        <p:pic>
          <p:nvPicPr>
            <p:cNvPr id="8" name="Kép 7"/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65319" y="3283376"/>
              <a:ext cx="2160000" cy="2160000"/>
            </a:xfrm>
            <a:prstGeom prst="rect">
              <a:avLst/>
            </a:prstGeom>
          </p:spPr>
        </p:pic>
        <p:pic>
          <p:nvPicPr>
            <p:cNvPr id="10" name="Kép 9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8545" y="3283376"/>
              <a:ext cx="2160000" cy="2160000"/>
            </a:xfrm>
            <a:prstGeom prst="rect">
              <a:avLst/>
            </a:prstGeom>
          </p:spPr>
        </p:pic>
        <p:pic>
          <p:nvPicPr>
            <p:cNvPr id="11" name="Kép 10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45158" y="3283376"/>
              <a:ext cx="2160000" cy="2160000"/>
            </a:xfrm>
            <a:prstGeom prst="rect">
              <a:avLst/>
            </a:prstGeom>
          </p:spPr>
        </p:pic>
        <p:pic>
          <p:nvPicPr>
            <p:cNvPr id="13" name="Kép 12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91932" y="3283376"/>
              <a:ext cx="2160000" cy="2160000"/>
            </a:xfrm>
            <a:prstGeom prst="rect">
              <a:avLst/>
            </a:prstGeom>
          </p:spPr>
        </p:pic>
      </p:grpSp>
      <p:grpSp>
        <p:nvGrpSpPr>
          <p:cNvPr id="2" name="Csoportba foglalás 1"/>
          <p:cNvGrpSpPr/>
          <p:nvPr/>
        </p:nvGrpSpPr>
        <p:grpSpPr>
          <a:xfrm>
            <a:off x="926081" y="610125"/>
            <a:ext cx="10339839" cy="2160000"/>
            <a:chOff x="965319" y="764361"/>
            <a:chExt cx="10339839" cy="2160000"/>
          </a:xfrm>
        </p:grpSpPr>
        <p:pic>
          <p:nvPicPr>
            <p:cNvPr id="4" name="Kép 3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5319" y="764361"/>
              <a:ext cx="2160000" cy="2160000"/>
            </a:xfrm>
            <a:prstGeom prst="rect">
              <a:avLst/>
            </a:prstGeom>
          </p:spPr>
        </p:pic>
        <p:pic>
          <p:nvPicPr>
            <p:cNvPr id="5" name="Kép 4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691932" y="764361"/>
              <a:ext cx="2160000" cy="2160000"/>
            </a:xfrm>
            <a:prstGeom prst="rect">
              <a:avLst/>
            </a:prstGeom>
          </p:spPr>
        </p:pic>
        <p:pic>
          <p:nvPicPr>
            <p:cNvPr id="6" name="Kép 5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18545" y="764361"/>
              <a:ext cx="2160000" cy="2160000"/>
            </a:xfrm>
            <a:prstGeom prst="rect">
              <a:avLst/>
            </a:prstGeom>
          </p:spPr>
        </p:pic>
        <p:pic>
          <p:nvPicPr>
            <p:cNvPr id="14" name="Kép 13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45158" y="764361"/>
              <a:ext cx="2160000" cy="21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4034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220381" y="239350"/>
            <a:ext cx="7751238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hittanórán</a:t>
            </a:r>
            <a:r>
              <a:rPr kumimoji="0" lang="hu-HU" altLang="hu-HU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ismerkedünk Istennel és egymással.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Gyakran mondjuk ezeket az imádságokat.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9819" y="2677099"/>
            <a:ext cx="1772755" cy="2863041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clrChange>
              <a:clrFrom>
                <a:srgbClr val="F58221"/>
              </a:clrFrom>
              <a:clrTo>
                <a:srgbClr val="F5822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5" y="1942387"/>
            <a:ext cx="4728115" cy="4824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/>
          </p:cNvPicPr>
          <p:nvPr/>
        </p:nvPicPr>
        <p:blipFill>
          <a:blip r:embed="rId4">
            <a:clrChange>
              <a:clrFrom>
                <a:srgbClr val="A2D7B4"/>
              </a:clrFrom>
              <a:clrTo>
                <a:srgbClr val="A2D7B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5344" y="1942387"/>
            <a:ext cx="4726800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352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431189" y="1696201"/>
            <a:ext cx="11661058" cy="21605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hu-HU" sz="3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Kedves Szülő!</a:t>
            </a:r>
            <a:br>
              <a:rPr lang="hu-HU" sz="3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3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hu-HU" sz="3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3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Kérjük, hogy a PPT utolsó diáit a gyermekével együtt nézze meg. </a:t>
            </a:r>
            <a:br>
              <a:rPr lang="hu-HU" sz="3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38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Ott az ő számukra is készítettünk néhány  hasznos gondolatot és játékos feladatot.</a:t>
            </a:r>
          </a:p>
        </p:txBody>
      </p:sp>
      <p:sp>
        <p:nvSpPr>
          <p:cNvPr id="3075" name="Alcím 2"/>
          <p:cNvSpPr>
            <a:spLocks noGrp="1"/>
          </p:cNvSpPr>
          <p:nvPr>
            <p:ph type="subTitle" idx="1"/>
          </p:nvPr>
        </p:nvSpPr>
        <p:spPr>
          <a:xfrm>
            <a:off x="1838034" y="3789363"/>
            <a:ext cx="8515933" cy="2735262"/>
          </a:xfrm>
        </p:spPr>
        <p:txBody>
          <a:bodyPr>
            <a:normAutofit/>
          </a:bodyPr>
          <a:lstStyle/>
          <a:p>
            <a:pPr eaLnBrk="1" hangingPunct="1"/>
            <a:endParaRPr lang="hu-HU" altLang="hu-HU" sz="2800" dirty="0">
              <a:solidFill>
                <a:srgbClr val="898989"/>
              </a:solidFill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Egyházközség neve: </a:t>
            </a:r>
          </a:p>
          <a:p>
            <a:pPr eaLnBrk="1" hangingPunct="1"/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Karcagi Református Egyházközség</a:t>
            </a:r>
          </a:p>
          <a:p>
            <a:pPr eaLnBrk="1" hangingPunct="1"/>
            <a:endParaRPr lang="hu-HU" altLang="hu-HU" sz="2800" dirty="0">
              <a:solidFill>
                <a:srgbClr val="89898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Hittanoktatást végzi: Molnár Bálint ref. hitoktató</a:t>
            </a:r>
          </a:p>
        </p:txBody>
      </p:sp>
    </p:spTree>
    <p:extLst>
      <p:ext uri="{BB962C8B-B14F-4D97-AF65-F5344CB8AC3E}">
        <p14:creationId xmlns:p14="http://schemas.microsoft.com/office/powerpoint/2010/main" val="73869097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317357" y="386170"/>
            <a:ext cx="4444564" cy="13849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11125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>
                <a:solidFill>
                  <a:prstClr val="black"/>
                </a:solidFill>
                <a:cs typeface="Arial" panose="020B0604020202020204" pitchFamily="34" charset="0"/>
              </a:rPr>
              <a:t>Azt az imádságot is mondjuk, amit Jézus tanított a tanítványainak.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119" y="211969"/>
            <a:ext cx="1563762" cy="2525512"/>
          </a:xfrm>
          <a:prstGeom prst="rect">
            <a:avLst/>
          </a:prstGeom>
        </p:spPr>
      </p:pic>
      <p:sp>
        <p:nvSpPr>
          <p:cNvPr id="11" name="Tekercs vízszintesen 10"/>
          <p:cNvSpPr/>
          <p:nvPr/>
        </p:nvSpPr>
        <p:spPr>
          <a:xfrm>
            <a:off x="1350795" y="2415539"/>
            <a:ext cx="9490411" cy="4321276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 Atyánk, aki a mennyekben vagy.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Szenteltessék meg a te neved, jöjjön el a te országod,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legyen meg a te akaratod, amint a mennyben úgy a földön is.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Mindennapi kenyerünket add meg nekünk ma,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bocsásd meg vétkeinket, minképpen mi is megbocsátunk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az ellenünk vétkezőknek.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És ne vigy minket kísértésbe, de szabadíts meg a gonosztól,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Mert Tiéd az ország, a hatalom, és a dicsőség</a:t>
            </a:r>
            <a:r>
              <a:rPr lang="hu-HU" sz="2000" b="1" dirty="0">
                <a:solidFill>
                  <a:schemeClr val="tx1"/>
                </a:solidFill>
                <a:latin typeface="Arial" panose="020B0604020202020204"/>
              </a:rPr>
              <a:t>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 mindörökké.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/>
              </a:rPr>
              <a:t>						Ámen. </a:t>
            </a:r>
          </a:p>
        </p:txBody>
      </p:sp>
      <p:sp>
        <p:nvSpPr>
          <p:cNvPr id="12" name="Szövegdoboz 11"/>
          <p:cNvSpPr txBox="1">
            <a:spLocks noChangeArrowheads="1"/>
          </p:cNvSpPr>
          <p:nvPr/>
        </p:nvSpPr>
        <p:spPr bwMode="auto">
          <a:xfrm>
            <a:off x="7416773" y="386170"/>
            <a:ext cx="4444564" cy="138499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>
                <a:solidFill>
                  <a:prstClr val="black"/>
                </a:solidFill>
                <a:cs typeface="Arial" panose="020B0604020202020204" pitchFamily="34" charset="0"/>
              </a:rPr>
              <a:t>Gyakran a saját </a:t>
            </a:r>
            <a:r>
              <a:rPr lang="hu-HU" altLang="hu-HU" sz="2800" dirty="0" err="1">
                <a:solidFill>
                  <a:prstClr val="black"/>
                </a:solidFill>
                <a:cs typeface="Arial" panose="020B0604020202020204" pitchFamily="34" charset="0"/>
              </a:rPr>
              <a:t>szavainkkal</a:t>
            </a:r>
            <a:r>
              <a:rPr lang="hu-HU" altLang="hu-HU" sz="2800" dirty="0">
                <a:solidFill>
                  <a:prstClr val="black"/>
                </a:solidFill>
                <a:cs typeface="Arial" panose="020B0604020202020204" pitchFamily="34" charset="0"/>
              </a:rPr>
              <a:t> is megszólítjuk Istent. </a:t>
            </a: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0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1"/>
          <p:cNvGrpSpPr/>
          <p:nvPr/>
        </p:nvGrpSpPr>
        <p:grpSpPr>
          <a:xfrm>
            <a:off x="6360487" y="3512251"/>
            <a:ext cx="5563497" cy="3314522"/>
            <a:chOff x="7199026" y="3462293"/>
            <a:chExt cx="5563497" cy="3314522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7" name="Lekerekített téglalap 46"/>
            <p:cNvSpPr/>
            <p:nvPr/>
          </p:nvSpPr>
          <p:spPr>
            <a:xfrm>
              <a:off x="7199026" y="3857915"/>
              <a:ext cx="4441754" cy="2584717"/>
            </a:xfrm>
            <a:prstGeom prst="roundRect">
              <a:avLst>
                <a:gd name="adj" fmla="val 17820"/>
              </a:avLst>
            </a:prstGeom>
            <a:solidFill>
              <a:srgbClr val="FBFB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ÜNNEPELJÜNK EGYÜTT!</a:t>
              </a:r>
            </a:p>
          </p:txBody>
        </p:sp>
        <p:pic>
          <p:nvPicPr>
            <p:cNvPr id="27" name="Kép 26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6260" r="30379"/>
            <a:stretch/>
          </p:blipFill>
          <p:spPr>
            <a:xfrm>
              <a:off x="10176413" y="3462293"/>
              <a:ext cx="2586110" cy="3314522"/>
            </a:xfrm>
            <a:prstGeom prst="rect">
              <a:avLst/>
            </a:prstGeom>
          </p:spPr>
        </p:pic>
      </p:grpSp>
      <p:grpSp>
        <p:nvGrpSpPr>
          <p:cNvPr id="36" name="Csoportba foglalás 35"/>
          <p:cNvGrpSpPr/>
          <p:nvPr/>
        </p:nvGrpSpPr>
        <p:grpSpPr>
          <a:xfrm>
            <a:off x="961151" y="-75757"/>
            <a:ext cx="4783942" cy="2881623"/>
            <a:chOff x="1646356" y="1709401"/>
            <a:chExt cx="4783942" cy="3970437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28" name="Lekerekített téglalap 27"/>
            <p:cNvSpPr/>
            <p:nvPr/>
          </p:nvSpPr>
          <p:spPr>
            <a:xfrm>
              <a:off x="1646356" y="1978050"/>
              <a:ext cx="4192824" cy="3561346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KEZDETBEN</a:t>
              </a:r>
            </a:p>
          </p:txBody>
        </p:sp>
        <p:pic>
          <p:nvPicPr>
            <p:cNvPr id="3" name="Kép 2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4419" t="6792" r="22385" b="7237"/>
            <a:stretch/>
          </p:blipFill>
          <p:spPr>
            <a:xfrm>
              <a:off x="5030043" y="1709401"/>
              <a:ext cx="1400255" cy="3970437"/>
            </a:xfrm>
            <a:prstGeom prst="rect">
              <a:avLst/>
            </a:prstGeom>
          </p:spPr>
        </p:pic>
      </p:grpSp>
      <p:grpSp>
        <p:nvGrpSpPr>
          <p:cNvPr id="42" name="Csoportba foglalás 41"/>
          <p:cNvGrpSpPr/>
          <p:nvPr/>
        </p:nvGrpSpPr>
        <p:grpSpPr>
          <a:xfrm>
            <a:off x="1041699" y="3723325"/>
            <a:ext cx="4934378" cy="2997054"/>
            <a:chOff x="3807372" y="5005170"/>
            <a:chExt cx="4934378" cy="2997054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1" name="Lekerekített téglalap 40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chemeClr val="accent1">
                <a:lumMod val="75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ÉS ÉN</a:t>
              </a:r>
            </a:p>
          </p:txBody>
        </p:sp>
        <p:pic>
          <p:nvPicPr>
            <p:cNvPr id="8" name="Kép 7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25035" t="11990" r="24229" b="17294"/>
            <a:stretch/>
          </p:blipFill>
          <p:spPr>
            <a:xfrm>
              <a:off x="6488151" y="5005170"/>
              <a:ext cx="2253599" cy="2997054"/>
            </a:xfrm>
            <a:prstGeom prst="rect">
              <a:avLst/>
            </a:prstGeom>
          </p:spPr>
        </p:pic>
      </p:grpSp>
      <p:grpSp>
        <p:nvGrpSpPr>
          <p:cNvPr id="45" name="Csoportba foglalás 44"/>
          <p:cNvGrpSpPr/>
          <p:nvPr/>
        </p:nvGrpSpPr>
        <p:grpSpPr>
          <a:xfrm>
            <a:off x="6360487" y="-207785"/>
            <a:ext cx="5563497" cy="3238726"/>
            <a:chOff x="794050" y="-2705154"/>
            <a:chExt cx="5563497" cy="3238726"/>
          </a:xfrm>
          <a:effectLst>
            <a:outerShdw blurRad="50800" dist="266700" dir="2700000" algn="tl" rotWithShape="0">
              <a:schemeClr val="bg1">
                <a:alpha val="40000"/>
              </a:schemeClr>
            </a:outerShdw>
          </a:effectLst>
        </p:grpSpPr>
        <p:sp>
          <p:nvSpPr>
            <p:cNvPr id="44" name="Lekerekített téglalap 43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chemeClr val="accent4">
                <a:lumMod val="60000"/>
                <a:lumOff val="40000"/>
              </a:schemeClr>
            </a:solidFill>
            <a:ln w="41275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JÉZUSNAK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HATALMA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VAN</a:t>
              </a:r>
            </a:p>
          </p:txBody>
        </p:sp>
        <p:pic>
          <p:nvPicPr>
            <p:cNvPr id="16" name="Kép 15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064" t="10778" r="22188" b="4568"/>
            <a:stretch/>
          </p:blipFill>
          <p:spPr>
            <a:xfrm>
              <a:off x="3806581" y="-2705154"/>
              <a:ext cx="2550966" cy="3238726"/>
            </a:xfrm>
            <a:prstGeom prst="rect">
              <a:avLst/>
            </a:prstGeom>
            <a:effectLst/>
          </p:spPr>
        </p:pic>
      </p:grp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767511" y="2006982"/>
            <a:ext cx="2208566" cy="1037645"/>
          </a:xfrm>
          <a:prstGeom prst="rect">
            <a:avLst/>
          </a:prstGeom>
        </p:spPr>
      </p:pic>
      <p:pic>
        <p:nvPicPr>
          <p:cNvPr id="22" name="Kép 21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544218" y="1957616"/>
            <a:ext cx="2208566" cy="1037645"/>
          </a:xfrm>
          <a:prstGeom prst="rect">
            <a:avLst/>
          </a:prstGeom>
        </p:spPr>
      </p:pic>
      <p:sp>
        <p:nvSpPr>
          <p:cNvPr id="24" name="Lekerekített téglalap 23"/>
          <p:cNvSpPr/>
          <p:nvPr/>
        </p:nvSpPr>
        <p:spPr>
          <a:xfrm>
            <a:off x="2224948" y="3021926"/>
            <a:ext cx="7848600" cy="8280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127000" dir="2700000" algn="t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Első osztályban erről</a:t>
            </a:r>
            <a:r>
              <a:rPr kumimoji="0" lang="hu-HU" sz="2800" b="0" i="0" u="none" strike="noStrike" kern="1200" cap="none" spc="0" normalizeH="0" noProof="0" dirty="0">
                <a:ln>
                  <a:noFill/>
                </a:ln>
                <a:solidFill>
                  <a:srgbClr val="E32D91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a négy nagy témáról tanulunk… 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E32D91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>
            <a:off x="3940682" y="5755714"/>
            <a:ext cx="2208566" cy="1037645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 rotWithShape="1">
          <a:blip r:embed="rId6"/>
          <a:srcRect l="8050" t="17085" r="7065" b="9137"/>
          <a:stretch/>
        </p:blipFill>
        <p:spPr>
          <a:xfrm flipH="1">
            <a:off x="9715418" y="5606438"/>
            <a:ext cx="2208566" cy="103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96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09750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7775"/>
            <a:ext cx="18224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2153469" y="58188"/>
            <a:ext cx="9861550" cy="20173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történetekhez kapcsolódva énekelni is szoktunk.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Énekeljünk együtt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Figyelj közben arra, mit tett pontosan a kisfiú a nála lévő halakkal és kenyerekkel!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(A hangszóróra kattintva meghallgathatjuk,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kotta és szöveg segítségével pedig próbáljuk meg elénekelni!)</a:t>
            </a:r>
          </a:p>
        </p:txBody>
      </p:sp>
      <p:pic>
        <p:nvPicPr>
          <p:cNvPr id="4" name="Kép 3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80" y="2758627"/>
            <a:ext cx="1312391" cy="130434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6"/>
          <a:srcRect b="10551"/>
          <a:stretch/>
        </p:blipFill>
        <p:spPr>
          <a:xfrm>
            <a:off x="2153469" y="2075543"/>
            <a:ext cx="9861550" cy="470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20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Jobbra nyíl 1"/>
          <p:cNvSpPr/>
          <p:nvPr/>
        </p:nvSpPr>
        <p:spPr>
          <a:xfrm>
            <a:off x="1729201" y="246742"/>
            <a:ext cx="5303928" cy="4582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Feladat: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Az énekben szereplő kisfiú nagylelkű volt.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Nézd meg a képeket, és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válaszd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ki azokat, amelyeken szerinted nagylelkűen viselkedik valaki!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7681" y="246742"/>
            <a:ext cx="4874266" cy="649820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650650" cy="1625600"/>
          </a:xfrm>
          <a:prstGeom prst="rect">
            <a:avLst/>
          </a:prstGeom>
        </p:spPr>
      </p:pic>
      <p:sp>
        <p:nvSpPr>
          <p:cNvPr id="5" name="Szamárfül 4"/>
          <p:cNvSpPr/>
          <p:nvPr/>
        </p:nvSpPr>
        <p:spPr>
          <a:xfrm>
            <a:off x="390655" y="4497889"/>
            <a:ext cx="3367314" cy="2104572"/>
          </a:xfrm>
          <a:prstGeom prst="foldedCorner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Majd, ha 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4"/>
              </a:rPr>
              <a:t>ide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klikkelsz, megoldhatod a párkereső feladatot!  </a:t>
            </a:r>
          </a:p>
        </p:txBody>
      </p:sp>
      <p:pic>
        <p:nvPicPr>
          <p:cNvPr id="6" name="Kép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0743"/>
            <a:ext cx="164465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601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4452079"/>
            <a:ext cx="12192000" cy="2203554"/>
          </a:xfrm>
          <a:prstGeom prst="rect">
            <a:avLst/>
          </a:prstGeom>
          <a:solidFill>
            <a:srgbClr val="F1DC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4528" y1="70927" x2="64528" y2="70927"/>
                        <a14:foregroundMark x1="77358" y1="74436" x2="77358" y2="74436"/>
                        <a14:foregroundMark x1="68679" y1="75689" x2="68679" y2="75689"/>
                        <a14:foregroundMark x1="62264" y1="82957" x2="62264" y2="82957"/>
                        <a14:foregroundMark x1="60755" y1="71429" x2="60755" y2="71429"/>
                        <a14:foregroundMark x1="79245" y1="70927" x2="79245" y2="70927"/>
                        <a14:foregroundMark x1="57736" y1="87469" x2="57736" y2="87469"/>
                        <a14:foregroundMark x1="62264" y1="86717" x2="62264" y2="86717"/>
                        <a14:foregroundMark x1="72830" y1="51378" x2="72830" y2="51378"/>
                        <a14:foregroundMark x1="75094" y1="37093" x2="75094" y2="37093"/>
                        <a14:foregroundMark x1="75094" y1="34837" x2="75094" y2="34837"/>
                        <a14:foregroundMark x1="75094" y1="41103" x2="75094" y2="41103"/>
                        <a14:foregroundMark x1="47925" y1="69925" x2="47925" y2="69925"/>
                        <a14:foregroundMark x1="20000" y1="64411" x2="20000" y2="64411"/>
                        <a14:foregroundMark x1="50189" y1="68922" x2="50189" y2="68922"/>
                        <a14:foregroundMark x1="81509" y1="91479" x2="81509" y2="91479"/>
                        <a14:foregroundMark x1="76226" y1="92732" x2="76226" y2="92732"/>
                        <a14:foregroundMark x1="78113" y1="89223" x2="78113" y2="89223"/>
                        <a14:foregroundMark x1="81509" y1="89223" x2="81509" y2="89223"/>
                        <a14:foregroundMark x1="75094" y1="83709" x2="75094" y2="83709"/>
                        <a14:foregroundMark x1="82264" y1="39348" x2="82264" y2="39348"/>
                        <a14:foregroundMark x1="64906" y1="35840" x2="64906" y2="35840"/>
                        <a14:foregroundMark x1="71698" y1="38596" x2="71698" y2="38596"/>
                        <a14:foregroundMark x1="82264" y1="44612" x2="82264" y2="44612"/>
                        <a14:foregroundMark x1="76226" y1="44612" x2="76226" y2="44612"/>
                        <a14:backgroundMark x1="28679" y1="14286" x2="28679" y2="14286"/>
                        <a14:backgroundMark x1="62264" y1="27318" x2="62264" y2="27318"/>
                      </a14:backgroundRemoval>
                    </a14:imgEffect>
                  </a14:imgLayer>
                </a14:imgProps>
              </a:ext>
            </a:extLst>
          </a:blip>
          <a:srcRect l="12442" t="3286" r="8921" b="3389"/>
          <a:stretch/>
        </p:blipFill>
        <p:spPr>
          <a:xfrm rot="597623" flipH="1">
            <a:off x="828782" y="1390861"/>
            <a:ext cx="3051735" cy="5242725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4626964" y="1023609"/>
            <a:ext cx="731922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0" i="0" u="none" strike="noStrike" kern="1200" cap="none" spc="0" normalizeH="0" baseline="0" noProof="0" dirty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Második osztályban csupa úton lévő emberrel ismerkedtünk meg a Bibliából.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400" dirty="0">
                <a:solidFill>
                  <a:srgbClr val="B3880D"/>
                </a:solidFill>
                <a:latin typeface="Arial" panose="020B0604020202020204"/>
              </a:rPr>
              <a:t>Beszélünk a mi útjainkról is.</a:t>
            </a:r>
            <a:endParaRPr kumimoji="0" lang="hu-HU" sz="44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59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abadkézi sokszög 3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31529" y="56250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6" name="Kép 5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497498" y="293833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/>
          <a:srcRect l="27941" t="16596" r="30414" b="9333"/>
          <a:stretch/>
        </p:blipFill>
        <p:spPr>
          <a:xfrm>
            <a:off x="1180747" y="492041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5"/>
          <a:srcRect l="26776" t="18643" r="33360" b="15410"/>
          <a:stretch/>
        </p:blipFill>
        <p:spPr>
          <a:xfrm>
            <a:off x="3921841" y="72519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/>
          </p:cNvPicPr>
          <p:nvPr/>
        </p:nvPicPr>
        <p:blipFill rotWithShape="1">
          <a:blip r:embed="rId7"/>
          <a:srcRect l="35854" t="19795" r="23212" b="13624"/>
          <a:stretch/>
        </p:blipFill>
        <p:spPr>
          <a:xfrm>
            <a:off x="10263896" y="4987281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8"/>
          <a:srcRect l="29441" t="17997" r="32269" b="13900"/>
          <a:stretch/>
        </p:blipFill>
        <p:spPr>
          <a:xfrm>
            <a:off x="7909926" y="3161849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9"/>
          <a:srcRect l="29260" t="19504" r="32814" b="13039"/>
          <a:stretch/>
        </p:blipFill>
        <p:spPr>
          <a:xfrm>
            <a:off x="7709956" y="102531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cxnSp>
        <p:nvCxnSpPr>
          <p:cNvPr id="25" name="Egyenes összekötő nyíllal 2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gyenes összekötő nyíllal 33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gyenes összekötő nyíllal 47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Szövegdoboz 54"/>
          <p:cNvSpPr txBox="1"/>
          <p:nvPr/>
        </p:nvSpPr>
        <p:spPr>
          <a:xfrm>
            <a:off x="2168013" y="18446"/>
            <a:ext cx="8190828" cy="7067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Bibliai történeteket tanulunk. Például Jézus</a:t>
            </a:r>
            <a:r>
              <a:rPr lang="hu-HU" sz="2800" b="1" noProof="0" dirty="0">
                <a:latin typeface="Arial" panose="020B0604020202020204" pitchFamily="34" charset="0"/>
                <a:cs typeface="Arial" panose="020B0604020202020204" pitchFamily="34" charset="0"/>
              </a:rPr>
              <a:t> útjáról.</a:t>
            </a:r>
            <a:endParaRPr kumimoji="0" lang="hu-HU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0984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abadkézi sokszög 1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9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/>
          <a:srcRect l="24789" t="27127" r="43215" b="13989"/>
          <a:stretch/>
        </p:blipFill>
        <p:spPr>
          <a:xfrm>
            <a:off x="169493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  <a:bevelB w="152400" h="50800" prst="softRound"/>
          </a:sp3d>
        </p:spPr>
      </p:pic>
      <p:pic>
        <p:nvPicPr>
          <p:cNvPr id="4" name="Kép 3"/>
          <p:cNvPicPr>
            <a:picLocks/>
          </p:cNvPicPr>
          <p:nvPr/>
        </p:nvPicPr>
        <p:blipFill rotWithShape="1">
          <a:blip r:embed="rId3"/>
          <a:srcRect l="24601" t="27796" r="45994" b="19244"/>
          <a:stretch/>
        </p:blipFill>
        <p:spPr>
          <a:xfrm>
            <a:off x="96658" y="298234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/>
          <a:srcRect l="27941" t="16596" r="30414" b="9333"/>
          <a:stretch/>
        </p:blipFill>
        <p:spPr>
          <a:xfrm>
            <a:off x="2680437" y="49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5"/>
          <a:srcRect l="26776" t="18643" r="33360" b="15410"/>
          <a:stretch/>
        </p:blipFill>
        <p:spPr>
          <a:xfrm>
            <a:off x="2550217" y="114005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/>
          <a:srcRect l="32350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8" name="Kép 7"/>
          <p:cNvPicPr>
            <a:picLocks/>
          </p:cNvPicPr>
          <p:nvPr/>
        </p:nvPicPr>
        <p:blipFill rotWithShape="1">
          <a:blip r:embed="rId7"/>
          <a:srcRect l="35854" t="19795" r="23212" b="13624"/>
          <a:stretch/>
        </p:blipFill>
        <p:spPr>
          <a:xfrm>
            <a:off x="10270620" y="5087052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8"/>
          <a:srcRect l="29441" t="17997" r="32269" b="13900"/>
          <a:stretch/>
        </p:blipFill>
        <p:spPr>
          <a:xfrm>
            <a:off x="8198865" y="3153725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9"/>
          <a:srcRect l="29260" t="19504" r="32814" b="13039"/>
          <a:stretch/>
        </p:blipFill>
        <p:spPr>
          <a:xfrm>
            <a:off x="7614237" y="1259727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10"/>
          <a:srcRect l="36069" t="18373" r="39594" b="45144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</p:pic>
      <p:sp>
        <p:nvSpPr>
          <p:cNvPr id="16" name="Balra nyíl 15"/>
          <p:cNvSpPr/>
          <p:nvPr/>
        </p:nvSpPr>
        <p:spPr>
          <a:xfrm>
            <a:off x="1490416" y="38622"/>
            <a:ext cx="3139496" cy="1332000"/>
          </a:xfrm>
          <a:prstGeom prst="leftArrow">
            <a:avLst>
              <a:gd name="adj1" fmla="val 50000"/>
              <a:gd name="adj2" fmla="val 38469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Tanított, gyógyított, csodákat tett.</a:t>
            </a:r>
          </a:p>
        </p:txBody>
      </p:sp>
      <p:sp>
        <p:nvSpPr>
          <p:cNvPr id="17" name="Balra nyíl 16"/>
          <p:cNvSpPr/>
          <p:nvPr/>
        </p:nvSpPr>
        <p:spPr>
          <a:xfrm>
            <a:off x="1683121" y="3130242"/>
            <a:ext cx="2392882" cy="1463260"/>
          </a:xfrm>
          <a:prstGeom prst="leftArrow">
            <a:avLst>
              <a:gd name="adj1" fmla="val 50000"/>
              <a:gd name="adj2" fmla="val 35010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Jeruzsálembe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bevonult.</a:t>
            </a:r>
          </a:p>
        </p:txBody>
      </p:sp>
      <p:sp>
        <p:nvSpPr>
          <p:cNvPr id="18" name="Jobbra nyíl 17"/>
          <p:cNvSpPr/>
          <p:nvPr/>
        </p:nvSpPr>
        <p:spPr>
          <a:xfrm>
            <a:off x="169493" y="5404513"/>
            <a:ext cx="2764776" cy="146134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Ünnepi vacsorát tartott.</a:t>
            </a:r>
          </a:p>
        </p:txBody>
      </p:sp>
      <p:sp>
        <p:nvSpPr>
          <p:cNvPr id="19" name="Balra nyíl 18"/>
          <p:cNvSpPr/>
          <p:nvPr/>
        </p:nvSpPr>
        <p:spPr>
          <a:xfrm>
            <a:off x="9189469" y="1715501"/>
            <a:ext cx="2254717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Meghalt és eltemették.</a:t>
            </a:r>
          </a:p>
        </p:txBody>
      </p:sp>
      <p:sp>
        <p:nvSpPr>
          <p:cNvPr id="20" name="Balra nyíl 19"/>
          <p:cNvSpPr/>
          <p:nvPr/>
        </p:nvSpPr>
        <p:spPr>
          <a:xfrm>
            <a:off x="6213969" y="4782342"/>
            <a:ext cx="2539740" cy="1183601"/>
          </a:xfrm>
          <a:prstGeom prst="leftArrow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Letartóztatták.</a:t>
            </a:r>
          </a:p>
        </p:txBody>
      </p:sp>
      <p:sp>
        <p:nvSpPr>
          <p:cNvPr id="21" name="Jobbra nyíl 20"/>
          <p:cNvSpPr/>
          <p:nvPr/>
        </p:nvSpPr>
        <p:spPr>
          <a:xfrm>
            <a:off x="7786154" y="34466"/>
            <a:ext cx="3054699" cy="133200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FELTÁMADT.</a:t>
            </a:r>
          </a:p>
        </p:txBody>
      </p:sp>
      <p:sp>
        <p:nvSpPr>
          <p:cNvPr id="23" name="Jobbra nyíl 22"/>
          <p:cNvSpPr/>
          <p:nvPr/>
        </p:nvSpPr>
        <p:spPr>
          <a:xfrm>
            <a:off x="8724452" y="5882284"/>
            <a:ext cx="1783604" cy="1001806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Elítélték.</a:t>
            </a:r>
          </a:p>
        </p:txBody>
      </p:sp>
      <p:sp>
        <p:nvSpPr>
          <p:cNvPr id="25" name="Balra nyíl 24"/>
          <p:cNvSpPr/>
          <p:nvPr/>
        </p:nvSpPr>
        <p:spPr>
          <a:xfrm>
            <a:off x="4261606" y="1189172"/>
            <a:ext cx="2898731" cy="1453423"/>
          </a:xfrm>
          <a:prstGeom prst="leftArrow">
            <a:avLst>
              <a:gd name="adj1" fmla="val 50000"/>
              <a:gd name="adj2" fmla="val 39622"/>
            </a:avLst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Megmosta a tanítványok lábát.</a:t>
            </a:r>
          </a:p>
        </p:txBody>
      </p:sp>
      <p:sp>
        <p:nvSpPr>
          <p:cNvPr id="27" name="Jobbra nyíl 26"/>
          <p:cNvSpPr/>
          <p:nvPr/>
        </p:nvSpPr>
        <p:spPr>
          <a:xfrm>
            <a:off x="5871459" y="3218700"/>
            <a:ext cx="2408600" cy="1382387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Szenvedett a kereszten.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5412338" y="152534"/>
            <a:ext cx="1747999" cy="1095864"/>
          </a:xfrm>
          <a:prstGeom prst="rect">
            <a:avLst/>
          </a:prstGeom>
          <a:solidFill>
            <a:srgbClr val="F9C37B"/>
          </a:solidFill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JÉZUS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ÚTJA </a:t>
            </a:r>
          </a:p>
        </p:txBody>
      </p:sp>
    </p:spTree>
    <p:extLst>
      <p:ext uri="{BB962C8B-B14F-4D97-AF65-F5344CB8AC3E}">
        <p14:creationId xmlns:p14="http://schemas.microsoft.com/office/powerpoint/2010/main" val="1540241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203 0.05625 C -0.43177 0.13681 -0.45664 0.37014 -0.43099 0.48866 C -0.42669 0.48843 -0.22292 0.04862 -0.09453 0.12223 C 0.26354 0.29306 -0.47878 0.53635 -0.353 0.78797 C -0.29727 0.96112 -0.16615 0.66389 -0.06237 0.66204 C 0.04088 0.66019 0.41354 0.93797 0.42422 0.83056 C 0.48125 0.73311 0.15586 0.57639 0.12096 0.38033 C 0.11471 0.24792 0.33945 0.10278 0.3875 0.0375 C 0.43555 -0.02824 -0.00365 0.00811 1.66667E-6 -4.07407E-6 " pathEditMode="relative" rAng="0" ptsTypes="AAAAAAAAA">
                                      <p:cBhvr>
                                        <p:cTn id="6" dur="1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17" y="3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5" grpId="0" animBg="1"/>
      <p:bldP spid="27" grpId="0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zabadkézi sokszög 24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6" fmla="*/ 10594427 w 10594427"/>
              <a:gd name="connsiteY6" fmla="*/ 5470635 h 5536138"/>
              <a:gd name="connsiteX0" fmla="*/ 0 w 10594427"/>
              <a:gd name="connsiteY0" fmla="*/ 0 h 5536138"/>
              <a:gd name="connsiteX1" fmla="*/ 1655379 w 10594427"/>
              <a:gd name="connsiteY1" fmla="*/ 3531476 h 5536138"/>
              <a:gd name="connsiteX2" fmla="*/ 3468414 w 10594427"/>
              <a:gd name="connsiteY2" fmla="*/ 914400 h 5536138"/>
              <a:gd name="connsiteX3" fmla="*/ 4382814 w 10594427"/>
              <a:gd name="connsiteY3" fmla="*/ 5533697 h 5536138"/>
              <a:gd name="connsiteX4" fmla="*/ 7157545 w 10594427"/>
              <a:gd name="connsiteY4" fmla="*/ 189186 h 5536138"/>
              <a:gd name="connsiteX5" fmla="*/ 10594427 w 10594427"/>
              <a:gd name="connsiteY5" fmla="*/ 5470635 h 5536138"/>
              <a:gd name="connsiteX0" fmla="*/ 0 w 7157545"/>
              <a:gd name="connsiteY0" fmla="*/ 0 h 5536138"/>
              <a:gd name="connsiteX1" fmla="*/ 1655379 w 7157545"/>
              <a:gd name="connsiteY1" fmla="*/ 3531476 h 5536138"/>
              <a:gd name="connsiteX2" fmla="*/ 3468414 w 7157545"/>
              <a:gd name="connsiteY2" fmla="*/ 914400 h 5536138"/>
              <a:gd name="connsiteX3" fmla="*/ 4382814 w 7157545"/>
              <a:gd name="connsiteY3" fmla="*/ 5533697 h 5536138"/>
              <a:gd name="connsiteX4" fmla="*/ 7157545 w 7157545"/>
              <a:gd name="connsiteY4" fmla="*/ 189186 h 5536138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9845620"/>
              <a:gd name="connsiteY0" fmla="*/ 0 h 5533705"/>
              <a:gd name="connsiteX1" fmla="*/ 1655379 w 9845620"/>
              <a:gd name="connsiteY1" fmla="*/ 3531476 h 5533705"/>
              <a:gd name="connsiteX2" fmla="*/ 3468414 w 9845620"/>
              <a:gd name="connsiteY2" fmla="*/ 914400 h 5533705"/>
              <a:gd name="connsiteX3" fmla="*/ 4382814 w 9845620"/>
              <a:gd name="connsiteY3" fmla="*/ 5533697 h 5533705"/>
              <a:gd name="connsiteX4" fmla="*/ 9845620 w 9845620"/>
              <a:gd name="connsiteY4" fmla="*/ 873341 h 5533705"/>
              <a:gd name="connsiteX0" fmla="*/ 0 w 10019044"/>
              <a:gd name="connsiteY0" fmla="*/ 0 h 5533905"/>
              <a:gd name="connsiteX1" fmla="*/ 1655379 w 10019044"/>
              <a:gd name="connsiteY1" fmla="*/ 3531476 h 5533905"/>
              <a:gd name="connsiteX2" fmla="*/ 3468414 w 10019044"/>
              <a:gd name="connsiteY2" fmla="*/ 914400 h 5533905"/>
              <a:gd name="connsiteX3" fmla="*/ 4382814 w 10019044"/>
              <a:gd name="connsiteY3" fmla="*/ 5533697 h 5533905"/>
              <a:gd name="connsiteX4" fmla="*/ 10019044 w 10019044"/>
              <a:gd name="connsiteY4" fmla="*/ 705793 h 5533905"/>
              <a:gd name="connsiteX0" fmla="*/ 0 w 10019044"/>
              <a:gd name="connsiteY0" fmla="*/ 0 h 5282594"/>
              <a:gd name="connsiteX1" fmla="*/ 1655379 w 10019044"/>
              <a:gd name="connsiteY1" fmla="*/ 3531476 h 5282594"/>
              <a:gd name="connsiteX2" fmla="*/ 3468414 w 10019044"/>
              <a:gd name="connsiteY2" fmla="*/ 914400 h 5282594"/>
              <a:gd name="connsiteX3" fmla="*/ 6276029 w 10019044"/>
              <a:gd name="connsiteY3" fmla="*/ 5282375 h 5282594"/>
              <a:gd name="connsiteX4" fmla="*/ 10019044 w 10019044"/>
              <a:gd name="connsiteY4" fmla="*/ 705793 h 5282594"/>
              <a:gd name="connsiteX0" fmla="*/ 0 w 10019044"/>
              <a:gd name="connsiteY0" fmla="*/ 0 h 5282580"/>
              <a:gd name="connsiteX1" fmla="*/ 1655379 w 10019044"/>
              <a:gd name="connsiteY1" fmla="*/ 5151109 h 5282580"/>
              <a:gd name="connsiteX2" fmla="*/ 3468414 w 10019044"/>
              <a:gd name="connsiteY2" fmla="*/ 914400 h 5282580"/>
              <a:gd name="connsiteX3" fmla="*/ 6276029 w 10019044"/>
              <a:gd name="connsiteY3" fmla="*/ 5282375 h 5282580"/>
              <a:gd name="connsiteX4" fmla="*/ 10019044 w 10019044"/>
              <a:gd name="connsiteY4" fmla="*/ 705793 h 5282580"/>
              <a:gd name="connsiteX0" fmla="*/ 0 w 10019044"/>
              <a:gd name="connsiteY0" fmla="*/ 0 h 5286202"/>
              <a:gd name="connsiteX1" fmla="*/ 1655379 w 10019044"/>
              <a:gd name="connsiteY1" fmla="*/ 5151109 h 5286202"/>
              <a:gd name="connsiteX2" fmla="*/ 4248824 w 10019044"/>
              <a:gd name="connsiteY2" fmla="*/ 1556668 h 5286202"/>
              <a:gd name="connsiteX3" fmla="*/ 6276029 w 10019044"/>
              <a:gd name="connsiteY3" fmla="*/ 5282375 h 5286202"/>
              <a:gd name="connsiteX4" fmla="*/ 10019044 w 10019044"/>
              <a:gd name="connsiteY4" fmla="*/ 705793 h 5286202"/>
              <a:gd name="connsiteX0" fmla="*/ 0 w 9455415"/>
              <a:gd name="connsiteY0" fmla="*/ 1947053 h 4580409"/>
              <a:gd name="connsiteX1" fmla="*/ 1091750 w 9455415"/>
              <a:gd name="connsiteY1" fmla="*/ 4445316 h 4580409"/>
              <a:gd name="connsiteX2" fmla="*/ 3685195 w 9455415"/>
              <a:gd name="connsiteY2" fmla="*/ 850875 h 4580409"/>
              <a:gd name="connsiteX3" fmla="*/ 5712400 w 9455415"/>
              <a:gd name="connsiteY3" fmla="*/ 4576582 h 4580409"/>
              <a:gd name="connsiteX4" fmla="*/ 9455415 w 9455415"/>
              <a:gd name="connsiteY4" fmla="*/ 0 h 4580409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3935"/>
              <a:gd name="connsiteX1" fmla="*/ 1149558 w 9513223"/>
              <a:gd name="connsiteY1" fmla="*/ 4508842 h 4643935"/>
              <a:gd name="connsiteX2" fmla="*/ 3743003 w 9513223"/>
              <a:gd name="connsiteY2" fmla="*/ 914401 h 4643935"/>
              <a:gd name="connsiteX3" fmla="*/ 5770208 w 9513223"/>
              <a:gd name="connsiteY3" fmla="*/ 4640108 h 4643935"/>
              <a:gd name="connsiteX4" fmla="*/ 9513223 w 9513223"/>
              <a:gd name="connsiteY4" fmla="*/ 63526 h 4643935"/>
              <a:gd name="connsiteX0" fmla="*/ 0 w 9513223"/>
              <a:gd name="connsiteY0" fmla="*/ 0 h 4645765"/>
              <a:gd name="connsiteX1" fmla="*/ 1149558 w 9513223"/>
              <a:gd name="connsiteY1" fmla="*/ 4508842 h 4645765"/>
              <a:gd name="connsiteX2" fmla="*/ 4494508 w 9513223"/>
              <a:gd name="connsiteY2" fmla="*/ 1081949 h 4645765"/>
              <a:gd name="connsiteX3" fmla="*/ 5770208 w 9513223"/>
              <a:gd name="connsiteY3" fmla="*/ 4640108 h 4645765"/>
              <a:gd name="connsiteX4" fmla="*/ 9513223 w 9513223"/>
              <a:gd name="connsiteY4" fmla="*/ 63526 h 4645765"/>
              <a:gd name="connsiteX0" fmla="*/ 0 w 9513223"/>
              <a:gd name="connsiteY0" fmla="*/ 0 h 4673655"/>
              <a:gd name="connsiteX1" fmla="*/ 1149558 w 9513223"/>
              <a:gd name="connsiteY1" fmla="*/ 4508842 h 4673655"/>
              <a:gd name="connsiteX2" fmla="*/ 4494508 w 9513223"/>
              <a:gd name="connsiteY2" fmla="*/ 1081949 h 4673655"/>
              <a:gd name="connsiteX3" fmla="*/ 6926369 w 9513223"/>
              <a:gd name="connsiteY3" fmla="*/ 4668033 h 4673655"/>
              <a:gd name="connsiteX4" fmla="*/ 9513223 w 9513223"/>
              <a:gd name="connsiteY4" fmla="*/ 63526 h 4673655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193168 w 9706391"/>
              <a:gd name="connsiteY0" fmla="*/ 0 h 4668162"/>
              <a:gd name="connsiteX1" fmla="*/ 1342726 w 9706391"/>
              <a:gd name="connsiteY1" fmla="*/ 4508842 h 4668162"/>
              <a:gd name="connsiteX2" fmla="*/ 4687676 w 9706391"/>
              <a:gd name="connsiteY2" fmla="*/ 1081949 h 4668162"/>
              <a:gd name="connsiteX3" fmla="*/ 7119537 w 9706391"/>
              <a:gd name="connsiteY3" fmla="*/ 4668033 h 4668162"/>
              <a:gd name="connsiteX4" fmla="*/ 9706391 w 9706391"/>
              <a:gd name="connsiteY4" fmla="*/ 63526 h 4668162"/>
              <a:gd name="connsiteX0" fmla="*/ 0 w 9513223"/>
              <a:gd name="connsiteY0" fmla="*/ 0 h 4668162"/>
              <a:gd name="connsiteX1" fmla="*/ 1149558 w 9513223"/>
              <a:gd name="connsiteY1" fmla="*/ 4508842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162"/>
              <a:gd name="connsiteX1" fmla="*/ 1583118 w 9513223"/>
              <a:gd name="connsiteY1" fmla="*/ 4550730 h 4668162"/>
              <a:gd name="connsiteX2" fmla="*/ 4494508 w 9513223"/>
              <a:gd name="connsiteY2" fmla="*/ 1081949 h 4668162"/>
              <a:gd name="connsiteX3" fmla="*/ 6926369 w 9513223"/>
              <a:gd name="connsiteY3" fmla="*/ 4668033 h 4668162"/>
              <a:gd name="connsiteX4" fmla="*/ 9513223 w 9513223"/>
              <a:gd name="connsiteY4" fmla="*/ 63526 h 4668162"/>
              <a:gd name="connsiteX0" fmla="*/ 0 w 9513223"/>
              <a:gd name="connsiteY0" fmla="*/ 0 h 4668364"/>
              <a:gd name="connsiteX1" fmla="*/ 1583118 w 9513223"/>
              <a:gd name="connsiteY1" fmla="*/ 4550730 h 4668364"/>
              <a:gd name="connsiteX2" fmla="*/ 4407796 w 9513223"/>
              <a:gd name="connsiteY2" fmla="*/ 327982 h 4668364"/>
              <a:gd name="connsiteX3" fmla="*/ 6926369 w 9513223"/>
              <a:gd name="connsiteY3" fmla="*/ 4668033 h 4668364"/>
              <a:gd name="connsiteX4" fmla="*/ 9513223 w 9513223"/>
              <a:gd name="connsiteY4" fmla="*/ 63526 h 4668364"/>
              <a:gd name="connsiteX0" fmla="*/ 0 w 9513223"/>
              <a:gd name="connsiteY0" fmla="*/ 7524 h 4675953"/>
              <a:gd name="connsiteX1" fmla="*/ 2869348 w 9513223"/>
              <a:gd name="connsiteY1" fmla="*/ 257851 h 4675953"/>
              <a:gd name="connsiteX2" fmla="*/ 4407796 w 9513223"/>
              <a:gd name="connsiteY2" fmla="*/ 335506 h 4675953"/>
              <a:gd name="connsiteX3" fmla="*/ 6926369 w 9513223"/>
              <a:gd name="connsiteY3" fmla="*/ 4675557 h 4675953"/>
              <a:gd name="connsiteX4" fmla="*/ 9513223 w 9513223"/>
              <a:gd name="connsiteY4" fmla="*/ 71050 h 4675953"/>
              <a:gd name="connsiteX0" fmla="*/ 0 w 9513223"/>
              <a:gd name="connsiteY0" fmla="*/ 0 h 4917528"/>
              <a:gd name="connsiteX1" fmla="*/ 2869348 w 9513223"/>
              <a:gd name="connsiteY1" fmla="*/ 250327 h 4917528"/>
              <a:gd name="connsiteX2" fmla="*/ 1315064 w 9513223"/>
              <a:gd name="connsiteY2" fmla="*/ 3874419 h 4917528"/>
              <a:gd name="connsiteX3" fmla="*/ 6926369 w 9513223"/>
              <a:gd name="connsiteY3" fmla="*/ 4668033 h 4917528"/>
              <a:gd name="connsiteX4" fmla="*/ 9513223 w 9513223"/>
              <a:gd name="connsiteY4" fmla="*/ 63526 h 4917528"/>
              <a:gd name="connsiteX0" fmla="*/ 0 w 9513223"/>
              <a:gd name="connsiteY0" fmla="*/ 0 h 4919075"/>
              <a:gd name="connsiteX1" fmla="*/ 4372358 w 9513223"/>
              <a:gd name="connsiteY1" fmla="*/ 194477 h 4919075"/>
              <a:gd name="connsiteX2" fmla="*/ 1315064 w 9513223"/>
              <a:gd name="connsiteY2" fmla="*/ 3874419 h 4919075"/>
              <a:gd name="connsiteX3" fmla="*/ 6926369 w 9513223"/>
              <a:gd name="connsiteY3" fmla="*/ 4668033 h 4919075"/>
              <a:gd name="connsiteX4" fmla="*/ 9513223 w 9513223"/>
              <a:gd name="connsiteY4" fmla="*/ 63526 h 4919075"/>
              <a:gd name="connsiteX0" fmla="*/ 0 w 9513223"/>
              <a:gd name="connsiteY0" fmla="*/ 0 h 4919075"/>
              <a:gd name="connsiteX1" fmla="*/ 752601 w 9513223"/>
              <a:gd name="connsiteY1" fmla="*/ 1759252 h 4919075"/>
              <a:gd name="connsiteX2" fmla="*/ 4372358 w 9513223"/>
              <a:gd name="connsiteY2" fmla="*/ 194477 h 4919075"/>
              <a:gd name="connsiteX3" fmla="*/ 1315064 w 9513223"/>
              <a:gd name="connsiteY3" fmla="*/ 3874419 h 4919075"/>
              <a:gd name="connsiteX4" fmla="*/ 6926369 w 9513223"/>
              <a:gd name="connsiteY4" fmla="*/ 4668033 h 4919075"/>
              <a:gd name="connsiteX5" fmla="*/ 9513223 w 9513223"/>
              <a:gd name="connsiteY5" fmla="*/ 63526 h 4919075"/>
              <a:gd name="connsiteX0" fmla="*/ 0 w 9513223"/>
              <a:gd name="connsiteY0" fmla="*/ 106417 h 5025492"/>
              <a:gd name="connsiteX1" fmla="*/ 752601 w 9513223"/>
              <a:gd name="connsiteY1" fmla="*/ 1865669 h 5025492"/>
              <a:gd name="connsiteX2" fmla="*/ 4372358 w 9513223"/>
              <a:gd name="connsiteY2" fmla="*/ 300894 h 5025492"/>
              <a:gd name="connsiteX3" fmla="*/ 1315064 w 9513223"/>
              <a:gd name="connsiteY3" fmla="*/ 3980836 h 5025492"/>
              <a:gd name="connsiteX4" fmla="*/ 6926369 w 9513223"/>
              <a:gd name="connsiteY4" fmla="*/ 4774450 h 5025492"/>
              <a:gd name="connsiteX5" fmla="*/ 9513223 w 9513223"/>
              <a:gd name="connsiteY5" fmla="*/ 169943 h 5025492"/>
              <a:gd name="connsiteX0" fmla="*/ 0 w 9513223"/>
              <a:gd name="connsiteY0" fmla="*/ 55275 h 4972803"/>
              <a:gd name="connsiteX1" fmla="*/ 752601 w 9513223"/>
              <a:gd name="connsiteY1" fmla="*/ 1814527 h 4972803"/>
              <a:gd name="connsiteX2" fmla="*/ 4878179 w 9513223"/>
              <a:gd name="connsiteY2" fmla="*/ 305601 h 4972803"/>
              <a:gd name="connsiteX3" fmla="*/ 1315064 w 9513223"/>
              <a:gd name="connsiteY3" fmla="*/ 3929694 h 4972803"/>
              <a:gd name="connsiteX4" fmla="*/ 6926369 w 9513223"/>
              <a:gd name="connsiteY4" fmla="*/ 4723308 h 4972803"/>
              <a:gd name="connsiteX5" fmla="*/ 9513223 w 9513223"/>
              <a:gd name="connsiteY5" fmla="*/ 118801 h 4972803"/>
              <a:gd name="connsiteX0" fmla="*/ 0 w 9513223"/>
              <a:gd name="connsiteY0" fmla="*/ 0 h 4917528"/>
              <a:gd name="connsiteX1" fmla="*/ 752601 w 9513223"/>
              <a:gd name="connsiteY1" fmla="*/ 1759252 h 4917528"/>
              <a:gd name="connsiteX2" fmla="*/ 4878179 w 9513223"/>
              <a:gd name="connsiteY2" fmla="*/ 250326 h 4917528"/>
              <a:gd name="connsiteX3" fmla="*/ 751435 w 9513223"/>
              <a:gd name="connsiteY3" fmla="*/ 3874419 h 4917528"/>
              <a:gd name="connsiteX4" fmla="*/ 6926369 w 9513223"/>
              <a:gd name="connsiteY4" fmla="*/ 4668033 h 4917528"/>
              <a:gd name="connsiteX5" fmla="*/ 9513223 w 9513223"/>
              <a:gd name="connsiteY5" fmla="*/ 63526 h 4917528"/>
              <a:gd name="connsiteX0" fmla="*/ 0 w 9513223"/>
              <a:gd name="connsiteY0" fmla="*/ 273186 h 5190714"/>
              <a:gd name="connsiteX1" fmla="*/ 752601 w 9513223"/>
              <a:gd name="connsiteY1" fmla="*/ 2032438 h 5190714"/>
              <a:gd name="connsiteX2" fmla="*/ 4878179 w 9513223"/>
              <a:gd name="connsiteY2" fmla="*/ 523512 h 5190714"/>
              <a:gd name="connsiteX3" fmla="*/ 751435 w 9513223"/>
              <a:gd name="connsiteY3" fmla="*/ 4147605 h 5190714"/>
              <a:gd name="connsiteX4" fmla="*/ 6926369 w 9513223"/>
              <a:gd name="connsiteY4" fmla="*/ 4941219 h 5190714"/>
              <a:gd name="connsiteX5" fmla="*/ 9513223 w 9513223"/>
              <a:gd name="connsiteY5" fmla="*/ 336712 h 5190714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107657"/>
              <a:gd name="connsiteX1" fmla="*/ 752601 w 9513223"/>
              <a:gd name="connsiteY1" fmla="*/ 2032438 h 5107657"/>
              <a:gd name="connsiteX2" fmla="*/ 4878179 w 9513223"/>
              <a:gd name="connsiteY2" fmla="*/ 523512 h 5107657"/>
              <a:gd name="connsiteX3" fmla="*/ 751435 w 9513223"/>
              <a:gd name="connsiteY3" fmla="*/ 4147605 h 5107657"/>
              <a:gd name="connsiteX4" fmla="*/ 3960950 w 9513223"/>
              <a:gd name="connsiteY4" fmla="*/ 4098867 h 5107657"/>
              <a:gd name="connsiteX5" fmla="*/ 6926369 w 9513223"/>
              <a:gd name="connsiteY5" fmla="*/ 4941219 h 5107657"/>
              <a:gd name="connsiteX6" fmla="*/ 9513223 w 9513223"/>
              <a:gd name="connsiteY6" fmla="*/ 336712 h 5107657"/>
              <a:gd name="connsiteX0" fmla="*/ 0 w 9513223"/>
              <a:gd name="connsiteY0" fmla="*/ 273186 h 5007017"/>
              <a:gd name="connsiteX1" fmla="*/ 752601 w 9513223"/>
              <a:gd name="connsiteY1" fmla="*/ 2032438 h 5007017"/>
              <a:gd name="connsiteX2" fmla="*/ 4878179 w 9513223"/>
              <a:gd name="connsiteY2" fmla="*/ 523512 h 5007017"/>
              <a:gd name="connsiteX3" fmla="*/ 751435 w 9513223"/>
              <a:gd name="connsiteY3" fmla="*/ 4147605 h 5007017"/>
              <a:gd name="connsiteX4" fmla="*/ 3960950 w 9513223"/>
              <a:gd name="connsiteY4" fmla="*/ 4098867 h 5007017"/>
              <a:gd name="connsiteX5" fmla="*/ 7244313 w 9513223"/>
              <a:gd name="connsiteY5" fmla="*/ 4829521 h 5007017"/>
              <a:gd name="connsiteX6" fmla="*/ 9513223 w 9513223"/>
              <a:gd name="connsiteY6" fmla="*/ 336712 h 5007017"/>
              <a:gd name="connsiteX0" fmla="*/ 0 w 9513223"/>
              <a:gd name="connsiteY0" fmla="*/ 273186 h 4899404"/>
              <a:gd name="connsiteX1" fmla="*/ 752601 w 9513223"/>
              <a:gd name="connsiteY1" fmla="*/ 2032438 h 4899404"/>
              <a:gd name="connsiteX2" fmla="*/ 4878179 w 9513223"/>
              <a:gd name="connsiteY2" fmla="*/ 523512 h 4899404"/>
              <a:gd name="connsiteX3" fmla="*/ 751435 w 9513223"/>
              <a:gd name="connsiteY3" fmla="*/ 4147605 h 4899404"/>
              <a:gd name="connsiteX4" fmla="*/ 3960950 w 9513223"/>
              <a:gd name="connsiteY4" fmla="*/ 4098867 h 4899404"/>
              <a:gd name="connsiteX5" fmla="*/ 7244313 w 9513223"/>
              <a:gd name="connsiteY5" fmla="*/ 4829521 h 4899404"/>
              <a:gd name="connsiteX6" fmla="*/ 6128752 w 9513223"/>
              <a:gd name="connsiteY6" fmla="*/ 2130176 h 4899404"/>
              <a:gd name="connsiteX7" fmla="*/ 9513223 w 9513223"/>
              <a:gd name="connsiteY7" fmla="*/ 336712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27675"/>
              <a:gd name="connsiteY0" fmla="*/ 273186 h 4899404"/>
              <a:gd name="connsiteX1" fmla="*/ 752601 w 9527675"/>
              <a:gd name="connsiteY1" fmla="*/ 2032438 h 4899404"/>
              <a:gd name="connsiteX2" fmla="*/ 4878179 w 9527675"/>
              <a:gd name="connsiteY2" fmla="*/ 523512 h 4899404"/>
              <a:gd name="connsiteX3" fmla="*/ 751435 w 9527675"/>
              <a:gd name="connsiteY3" fmla="*/ 4147605 h 4899404"/>
              <a:gd name="connsiteX4" fmla="*/ 3960950 w 9527675"/>
              <a:gd name="connsiteY4" fmla="*/ 4098867 h 4899404"/>
              <a:gd name="connsiteX5" fmla="*/ 7244313 w 9527675"/>
              <a:gd name="connsiteY5" fmla="*/ 4829521 h 4899404"/>
              <a:gd name="connsiteX6" fmla="*/ 6128752 w 9527675"/>
              <a:gd name="connsiteY6" fmla="*/ 2130176 h 4899404"/>
              <a:gd name="connsiteX7" fmla="*/ 9527675 w 9527675"/>
              <a:gd name="connsiteY7" fmla="*/ 43503 h 4899404"/>
              <a:gd name="connsiteX0" fmla="*/ 0 w 9578869"/>
              <a:gd name="connsiteY0" fmla="*/ 273186 h 4862503"/>
              <a:gd name="connsiteX1" fmla="*/ 752601 w 9578869"/>
              <a:gd name="connsiteY1" fmla="*/ 2032438 h 4862503"/>
              <a:gd name="connsiteX2" fmla="*/ 4878179 w 9578869"/>
              <a:gd name="connsiteY2" fmla="*/ 523512 h 4862503"/>
              <a:gd name="connsiteX3" fmla="*/ 751435 w 9578869"/>
              <a:gd name="connsiteY3" fmla="*/ 4147605 h 4862503"/>
              <a:gd name="connsiteX4" fmla="*/ 3960950 w 9578869"/>
              <a:gd name="connsiteY4" fmla="*/ 4098867 h 4862503"/>
              <a:gd name="connsiteX5" fmla="*/ 9556637 w 9578869"/>
              <a:gd name="connsiteY5" fmla="*/ 4717821 h 4862503"/>
              <a:gd name="connsiteX6" fmla="*/ 6128752 w 9578869"/>
              <a:gd name="connsiteY6" fmla="*/ 2130176 h 4862503"/>
              <a:gd name="connsiteX7" fmla="*/ 9527675 w 9578869"/>
              <a:gd name="connsiteY7" fmla="*/ 43503 h 4862503"/>
              <a:gd name="connsiteX0" fmla="*/ 0 w 9565834"/>
              <a:gd name="connsiteY0" fmla="*/ 273186 h 4730389"/>
              <a:gd name="connsiteX1" fmla="*/ 752601 w 9565834"/>
              <a:gd name="connsiteY1" fmla="*/ 2032438 h 4730389"/>
              <a:gd name="connsiteX2" fmla="*/ 4878179 w 9565834"/>
              <a:gd name="connsiteY2" fmla="*/ 523512 h 4730389"/>
              <a:gd name="connsiteX3" fmla="*/ 751435 w 9565834"/>
              <a:gd name="connsiteY3" fmla="*/ 4147605 h 4730389"/>
              <a:gd name="connsiteX4" fmla="*/ 4770263 w 9565834"/>
              <a:gd name="connsiteY4" fmla="*/ 3149427 h 4730389"/>
              <a:gd name="connsiteX5" fmla="*/ 9556637 w 9565834"/>
              <a:gd name="connsiteY5" fmla="*/ 4717821 h 4730389"/>
              <a:gd name="connsiteX6" fmla="*/ 6128752 w 9565834"/>
              <a:gd name="connsiteY6" fmla="*/ 2130176 h 4730389"/>
              <a:gd name="connsiteX7" fmla="*/ 9527675 w 9565834"/>
              <a:gd name="connsiteY7" fmla="*/ 43503 h 4730389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4770263 w 9565834"/>
              <a:gd name="connsiteY4" fmla="*/ 3149427 h 4777595"/>
              <a:gd name="connsiteX5" fmla="*/ 9556637 w 9565834"/>
              <a:gd name="connsiteY5" fmla="*/ 4717821 h 4777595"/>
              <a:gd name="connsiteX6" fmla="*/ 6128752 w 9565834"/>
              <a:gd name="connsiteY6" fmla="*/ 2130176 h 4777595"/>
              <a:gd name="connsiteX7" fmla="*/ 9527675 w 9565834"/>
              <a:gd name="connsiteY7" fmla="*/ 43503 h 4777595"/>
              <a:gd name="connsiteX0" fmla="*/ 0 w 9565834"/>
              <a:gd name="connsiteY0" fmla="*/ 273186 h 4777595"/>
              <a:gd name="connsiteX1" fmla="*/ 752601 w 9565834"/>
              <a:gd name="connsiteY1" fmla="*/ 2032438 h 4777595"/>
              <a:gd name="connsiteX2" fmla="*/ 4878179 w 9565834"/>
              <a:gd name="connsiteY2" fmla="*/ 523512 h 4777595"/>
              <a:gd name="connsiteX3" fmla="*/ 751435 w 9565834"/>
              <a:gd name="connsiteY3" fmla="*/ 4147605 h 4777595"/>
              <a:gd name="connsiteX4" fmla="*/ 3946497 w 9565834"/>
              <a:gd name="connsiteY4" fmla="*/ 3833584 h 4777595"/>
              <a:gd name="connsiteX5" fmla="*/ 4770263 w 9565834"/>
              <a:gd name="connsiteY5" fmla="*/ 3149427 h 4777595"/>
              <a:gd name="connsiteX6" fmla="*/ 9556637 w 9565834"/>
              <a:gd name="connsiteY6" fmla="*/ 4717821 h 4777595"/>
              <a:gd name="connsiteX7" fmla="*/ 6128752 w 9565834"/>
              <a:gd name="connsiteY7" fmla="*/ 2130176 h 4777595"/>
              <a:gd name="connsiteX8" fmla="*/ 9527675 w 9565834"/>
              <a:gd name="connsiteY8" fmla="*/ 43503 h 4777595"/>
              <a:gd name="connsiteX0" fmla="*/ 0 w 9565834"/>
              <a:gd name="connsiteY0" fmla="*/ 273186 h 4728160"/>
              <a:gd name="connsiteX1" fmla="*/ 752601 w 9565834"/>
              <a:gd name="connsiteY1" fmla="*/ 2032438 h 4728160"/>
              <a:gd name="connsiteX2" fmla="*/ 4878179 w 9565834"/>
              <a:gd name="connsiteY2" fmla="*/ 523512 h 4728160"/>
              <a:gd name="connsiteX3" fmla="*/ 751435 w 9565834"/>
              <a:gd name="connsiteY3" fmla="*/ 4147605 h 4728160"/>
              <a:gd name="connsiteX4" fmla="*/ 3946497 w 9565834"/>
              <a:gd name="connsiteY4" fmla="*/ 3833584 h 4728160"/>
              <a:gd name="connsiteX5" fmla="*/ 4770263 w 9565834"/>
              <a:gd name="connsiteY5" fmla="*/ 3149427 h 4728160"/>
              <a:gd name="connsiteX6" fmla="*/ 9556637 w 9565834"/>
              <a:gd name="connsiteY6" fmla="*/ 4717821 h 4728160"/>
              <a:gd name="connsiteX7" fmla="*/ 6128752 w 9565834"/>
              <a:gd name="connsiteY7" fmla="*/ 2130176 h 4728160"/>
              <a:gd name="connsiteX8" fmla="*/ 9527675 w 9565834"/>
              <a:gd name="connsiteY8" fmla="*/ 43503 h 4728160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946497 w 9559949"/>
              <a:gd name="connsiteY4" fmla="*/ 3833584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0 w 9559949"/>
              <a:gd name="connsiteY0" fmla="*/ 273186 h 5062779"/>
              <a:gd name="connsiteX1" fmla="*/ 752601 w 9559949"/>
              <a:gd name="connsiteY1" fmla="*/ 2032438 h 5062779"/>
              <a:gd name="connsiteX2" fmla="*/ 4878179 w 9559949"/>
              <a:gd name="connsiteY2" fmla="*/ 523512 h 5062779"/>
              <a:gd name="connsiteX3" fmla="*/ 751435 w 9559949"/>
              <a:gd name="connsiteY3" fmla="*/ 4147605 h 5062779"/>
              <a:gd name="connsiteX4" fmla="*/ 3007116 w 9559949"/>
              <a:gd name="connsiteY4" fmla="*/ 4838873 h 5062779"/>
              <a:gd name="connsiteX5" fmla="*/ 4770263 w 9559949"/>
              <a:gd name="connsiteY5" fmla="*/ 3149427 h 5062779"/>
              <a:gd name="connsiteX6" fmla="*/ 6721284 w 9559949"/>
              <a:gd name="connsiteY6" fmla="*/ 4866798 h 5062779"/>
              <a:gd name="connsiteX7" fmla="*/ 9556637 w 9559949"/>
              <a:gd name="connsiteY7" fmla="*/ 4717821 h 5062779"/>
              <a:gd name="connsiteX8" fmla="*/ 6128752 w 9559949"/>
              <a:gd name="connsiteY8" fmla="*/ 2130176 h 5062779"/>
              <a:gd name="connsiteX9" fmla="*/ 9527675 w 9559949"/>
              <a:gd name="connsiteY9" fmla="*/ 43503 h 5062779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4907934 w 9589704"/>
              <a:gd name="connsiteY2" fmla="*/ 480009 h 5019276"/>
              <a:gd name="connsiteX3" fmla="*/ 781190 w 9589704"/>
              <a:gd name="connsiteY3" fmla="*/ 4104102 h 5019276"/>
              <a:gd name="connsiteX4" fmla="*/ 3036871 w 9589704"/>
              <a:gd name="connsiteY4" fmla="*/ 4795370 h 5019276"/>
              <a:gd name="connsiteX5" fmla="*/ 4800018 w 9589704"/>
              <a:gd name="connsiteY5" fmla="*/ 3105924 h 5019276"/>
              <a:gd name="connsiteX6" fmla="*/ 6751039 w 9589704"/>
              <a:gd name="connsiteY6" fmla="*/ 4823295 h 5019276"/>
              <a:gd name="connsiteX7" fmla="*/ 9586392 w 9589704"/>
              <a:gd name="connsiteY7" fmla="*/ 4674318 h 5019276"/>
              <a:gd name="connsiteX8" fmla="*/ 6158507 w 9589704"/>
              <a:gd name="connsiteY8" fmla="*/ 2086673 h 5019276"/>
              <a:gd name="connsiteX9" fmla="*/ 9557430 w 9589704"/>
              <a:gd name="connsiteY9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29755 w 9589704"/>
              <a:gd name="connsiteY0" fmla="*/ 229683 h 5019276"/>
              <a:gd name="connsiteX1" fmla="*/ 449960 w 9589704"/>
              <a:gd name="connsiteY1" fmla="*/ 2631202 h 5019276"/>
              <a:gd name="connsiteX2" fmla="*/ 2372079 w 9589704"/>
              <a:gd name="connsiteY2" fmla="*/ 1779501 h 5019276"/>
              <a:gd name="connsiteX3" fmla="*/ 4907934 w 9589704"/>
              <a:gd name="connsiteY3" fmla="*/ 480009 h 5019276"/>
              <a:gd name="connsiteX4" fmla="*/ 781190 w 9589704"/>
              <a:gd name="connsiteY4" fmla="*/ 4104102 h 5019276"/>
              <a:gd name="connsiteX5" fmla="*/ 3036871 w 9589704"/>
              <a:gd name="connsiteY5" fmla="*/ 4795370 h 5019276"/>
              <a:gd name="connsiteX6" fmla="*/ 4800018 w 9589704"/>
              <a:gd name="connsiteY6" fmla="*/ 3105924 h 5019276"/>
              <a:gd name="connsiteX7" fmla="*/ 6751039 w 9589704"/>
              <a:gd name="connsiteY7" fmla="*/ 4823295 h 5019276"/>
              <a:gd name="connsiteX8" fmla="*/ 9586392 w 9589704"/>
              <a:gd name="connsiteY8" fmla="*/ 4674318 h 5019276"/>
              <a:gd name="connsiteX9" fmla="*/ 6158507 w 9589704"/>
              <a:gd name="connsiteY9" fmla="*/ 2086673 h 5019276"/>
              <a:gd name="connsiteX10" fmla="*/ 9557430 w 9589704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2490415 w 9708040"/>
              <a:gd name="connsiteY2" fmla="*/ 1779501 h 5019276"/>
              <a:gd name="connsiteX3" fmla="*/ 5026270 w 9708040"/>
              <a:gd name="connsiteY3" fmla="*/ 480009 h 5019276"/>
              <a:gd name="connsiteX4" fmla="*/ 899526 w 9708040"/>
              <a:gd name="connsiteY4" fmla="*/ 4104102 h 5019276"/>
              <a:gd name="connsiteX5" fmla="*/ 3155207 w 9708040"/>
              <a:gd name="connsiteY5" fmla="*/ 4795370 h 5019276"/>
              <a:gd name="connsiteX6" fmla="*/ 4918354 w 9708040"/>
              <a:gd name="connsiteY6" fmla="*/ 3105924 h 5019276"/>
              <a:gd name="connsiteX7" fmla="*/ 6869375 w 9708040"/>
              <a:gd name="connsiteY7" fmla="*/ 4823295 h 5019276"/>
              <a:gd name="connsiteX8" fmla="*/ 9704728 w 9708040"/>
              <a:gd name="connsiteY8" fmla="*/ 4674318 h 5019276"/>
              <a:gd name="connsiteX9" fmla="*/ 6276843 w 9708040"/>
              <a:gd name="connsiteY9" fmla="*/ 2086673 h 5019276"/>
              <a:gd name="connsiteX10" fmla="*/ 9675766 w 9708040"/>
              <a:gd name="connsiteY10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148091 w 9708040"/>
              <a:gd name="connsiteY0" fmla="*/ 229683 h 5019276"/>
              <a:gd name="connsiteX1" fmla="*/ 365968 w 9708040"/>
              <a:gd name="connsiteY1" fmla="*/ 2924411 h 5019276"/>
              <a:gd name="connsiteX2" fmla="*/ 5026270 w 9708040"/>
              <a:gd name="connsiteY2" fmla="*/ 480009 h 5019276"/>
              <a:gd name="connsiteX3" fmla="*/ 899526 w 9708040"/>
              <a:gd name="connsiteY3" fmla="*/ 4104102 h 5019276"/>
              <a:gd name="connsiteX4" fmla="*/ 3155207 w 9708040"/>
              <a:gd name="connsiteY4" fmla="*/ 4795370 h 5019276"/>
              <a:gd name="connsiteX5" fmla="*/ 4918354 w 9708040"/>
              <a:gd name="connsiteY5" fmla="*/ 3105924 h 5019276"/>
              <a:gd name="connsiteX6" fmla="*/ 6869375 w 9708040"/>
              <a:gd name="connsiteY6" fmla="*/ 4823295 h 5019276"/>
              <a:gd name="connsiteX7" fmla="*/ 9704728 w 9708040"/>
              <a:gd name="connsiteY7" fmla="*/ 4674318 h 5019276"/>
              <a:gd name="connsiteX8" fmla="*/ 6276843 w 9708040"/>
              <a:gd name="connsiteY8" fmla="*/ 2086673 h 5019276"/>
              <a:gd name="connsiteX9" fmla="*/ 9675766 w 9708040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4878179 w 9559949"/>
              <a:gd name="connsiteY2" fmla="*/ 480009 h 5019276"/>
              <a:gd name="connsiteX3" fmla="*/ 751435 w 9559949"/>
              <a:gd name="connsiteY3" fmla="*/ 4104102 h 5019276"/>
              <a:gd name="connsiteX4" fmla="*/ 3007116 w 9559949"/>
              <a:gd name="connsiteY4" fmla="*/ 4795370 h 5019276"/>
              <a:gd name="connsiteX5" fmla="*/ 4770263 w 9559949"/>
              <a:gd name="connsiteY5" fmla="*/ 3105924 h 5019276"/>
              <a:gd name="connsiteX6" fmla="*/ 6721284 w 9559949"/>
              <a:gd name="connsiteY6" fmla="*/ 4823295 h 5019276"/>
              <a:gd name="connsiteX7" fmla="*/ 9556637 w 9559949"/>
              <a:gd name="connsiteY7" fmla="*/ 4674318 h 5019276"/>
              <a:gd name="connsiteX8" fmla="*/ 6128752 w 9559949"/>
              <a:gd name="connsiteY8" fmla="*/ 2086673 h 5019276"/>
              <a:gd name="connsiteX9" fmla="*/ 9527675 w 9559949"/>
              <a:gd name="connsiteY9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3079376 w 9559949"/>
              <a:gd name="connsiteY2" fmla="*/ 1360631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878179 w 9559949"/>
              <a:gd name="connsiteY3" fmla="*/ 480009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0 w 9559949"/>
              <a:gd name="connsiteY0" fmla="*/ 229683 h 5019276"/>
              <a:gd name="connsiteX1" fmla="*/ 723698 w 9559949"/>
              <a:gd name="connsiteY1" fmla="*/ 2449691 h 5019276"/>
              <a:gd name="connsiteX2" fmla="*/ 2877047 w 9559949"/>
              <a:gd name="connsiteY2" fmla="*/ 662514 h 5019276"/>
              <a:gd name="connsiteX3" fmla="*/ 4777015 w 9559949"/>
              <a:gd name="connsiteY3" fmla="*/ 1527186 h 5019276"/>
              <a:gd name="connsiteX4" fmla="*/ 751435 w 9559949"/>
              <a:gd name="connsiteY4" fmla="*/ 4104102 h 5019276"/>
              <a:gd name="connsiteX5" fmla="*/ 3007116 w 9559949"/>
              <a:gd name="connsiteY5" fmla="*/ 4795370 h 5019276"/>
              <a:gd name="connsiteX6" fmla="*/ 4770263 w 9559949"/>
              <a:gd name="connsiteY6" fmla="*/ 3105924 h 5019276"/>
              <a:gd name="connsiteX7" fmla="*/ 6721284 w 9559949"/>
              <a:gd name="connsiteY7" fmla="*/ 4823295 h 5019276"/>
              <a:gd name="connsiteX8" fmla="*/ 9556637 w 9559949"/>
              <a:gd name="connsiteY8" fmla="*/ 4674318 h 5019276"/>
              <a:gd name="connsiteX9" fmla="*/ 6128752 w 9559949"/>
              <a:gd name="connsiteY9" fmla="*/ 2086673 h 5019276"/>
              <a:gd name="connsiteX10" fmla="*/ 9527675 w 955994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30251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019276"/>
              <a:gd name="connsiteX1" fmla="*/ 365968 w 9708039"/>
              <a:gd name="connsiteY1" fmla="*/ 2463653 h 5019276"/>
              <a:gd name="connsiteX2" fmla="*/ 2663837 w 9708039"/>
              <a:gd name="connsiteY2" fmla="*/ 662514 h 5019276"/>
              <a:gd name="connsiteX3" fmla="*/ 4925105 w 9708039"/>
              <a:gd name="connsiteY3" fmla="*/ 1527186 h 5019276"/>
              <a:gd name="connsiteX4" fmla="*/ 899525 w 9708039"/>
              <a:gd name="connsiteY4" fmla="*/ 4104102 h 5019276"/>
              <a:gd name="connsiteX5" fmla="*/ 3155206 w 9708039"/>
              <a:gd name="connsiteY5" fmla="*/ 4795370 h 5019276"/>
              <a:gd name="connsiteX6" fmla="*/ 4918353 w 9708039"/>
              <a:gd name="connsiteY6" fmla="*/ 3105924 h 5019276"/>
              <a:gd name="connsiteX7" fmla="*/ 6869374 w 9708039"/>
              <a:gd name="connsiteY7" fmla="*/ 4823295 h 5019276"/>
              <a:gd name="connsiteX8" fmla="*/ 9704727 w 9708039"/>
              <a:gd name="connsiteY8" fmla="*/ 4674318 h 5019276"/>
              <a:gd name="connsiteX9" fmla="*/ 6276842 w 9708039"/>
              <a:gd name="connsiteY9" fmla="*/ 2086673 h 5019276"/>
              <a:gd name="connsiteX10" fmla="*/ 9675765 w 9708039"/>
              <a:gd name="connsiteY10" fmla="*/ 0 h 5019276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918353 w 9708039"/>
              <a:gd name="connsiteY6" fmla="*/ 3105924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  <a:gd name="connsiteX0" fmla="*/ 148090 w 9708039"/>
              <a:gd name="connsiteY0" fmla="*/ 229683 h 5118405"/>
              <a:gd name="connsiteX1" fmla="*/ 365968 w 9708039"/>
              <a:gd name="connsiteY1" fmla="*/ 2463653 h 5118405"/>
              <a:gd name="connsiteX2" fmla="*/ 2663837 w 9708039"/>
              <a:gd name="connsiteY2" fmla="*/ 662514 h 5118405"/>
              <a:gd name="connsiteX3" fmla="*/ 4925105 w 9708039"/>
              <a:gd name="connsiteY3" fmla="*/ 1527186 h 5118405"/>
              <a:gd name="connsiteX4" fmla="*/ 899525 w 9708039"/>
              <a:gd name="connsiteY4" fmla="*/ 4104102 h 5118405"/>
              <a:gd name="connsiteX5" fmla="*/ 2013497 w 9708039"/>
              <a:gd name="connsiteY5" fmla="*/ 5088580 h 5118405"/>
              <a:gd name="connsiteX6" fmla="*/ 4051232 w 9708039"/>
              <a:gd name="connsiteY6" fmla="*/ 4027439 h 5118405"/>
              <a:gd name="connsiteX7" fmla="*/ 6869374 w 9708039"/>
              <a:gd name="connsiteY7" fmla="*/ 4823295 h 5118405"/>
              <a:gd name="connsiteX8" fmla="*/ 9704727 w 9708039"/>
              <a:gd name="connsiteY8" fmla="*/ 4674318 h 5118405"/>
              <a:gd name="connsiteX9" fmla="*/ 6276842 w 9708039"/>
              <a:gd name="connsiteY9" fmla="*/ 2086673 h 5118405"/>
              <a:gd name="connsiteX10" fmla="*/ 9675765 w 9708039"/>
              <a:gd name="connsiteY10" fmla="*/ 0 h 51184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708039" h="5118405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>
            <a:solidFill>
              <a:srgbClr val="F9C37B">
                <a:alpha val="1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5" name="Egyenes összekötő nyíllal 34"/>
          <p:cNvCxnSpPr/>
          <p:nvPr/>
        </p:nvCxnSpPr>
        <p:spPr>
          <a:xfrm flipV="1">
            <a:off x="911691" y="2046750"/>
            <a:ext cx="49176" cy="784372"/>
          </a:xfrm>
          <a:prstGeom prst="straightConnector1">
            <a:avLst/>
          </a:prstGeom>
          <a:ln w="92075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nyíllal 35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gyenes összekötő nyíllal 37"/>
          <p:cNvCxnSpPr/>
          <p:nvPr/>
        </p:nvCxnSpPr>
        <p:spPr>
          <a:xfrm flipV="1">
            <a:off x="3034811" y="3342465"/>
            <a:ext cx="2131630" cy="1194254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nyíllal 38"/>
          <p:cNvCxnSpPr/>
          <p:nvPr/>
        </p:nvCxnSpPr>
        <p:spPr>
          <a:xfrm flipH="1" flipV="1">
            <a:off x="6998517" y="5697419"/>
            <a:ext cx="2484919" cy="62497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gyenes összekötő nyíllal 40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gyenes összekötő nyíllal 41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ln w="92075" cmpd="sng"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zövegdoboz 4"/>
          <p:cNvSpPr txBox="1"/>
          <p:nvPr/>
        </p:nvSpPr>
        <p:spPr>
          <a:xfrm>
            <a:off x="1914596" y="2019920"/>
            <a:ext cx="9158691" cy="2862322"/>
          </a:xfrm>
          <a:prstGeom prst="rect">
            <a:avLst/>
          </a:prstGeom>
          <a:solidFill>
            <a:schemeClr val="bg1"/>
          </a:solidFill>
          <a:ln w="38100">
            <a:solidFill>
              <a:srgbClr val="5B9BD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Válassz egy eseményt a Jézus útjából.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Rajzold le egy lapra! Színezd ki!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elkészült rajzot hozd el az első hittanórára, ha tudod. </a:t>
            </a:r>
            <a:r>
              <a:rPr lang="hu-HU" sz="3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Jó munkát kívánunk! </a:t>
            </a: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Wingdings" panose="05000000000000000000" pitchFamily="2" charset="2"/>
              </a:rPr>
              <a:t> </a:t>
            </a:r>
            <a:endParaRPr kumimoji="0" lang="hu-HU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4" name="Kép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26" y="2543126"/>
            <a:ext cx="1841281" cy="1815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86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F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89236" y="71412"/>
            <a:ext cx="109941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Harmadik osztályban Isten szabadító tetteivel ismerkedhetünk</a:t>
            </a:r>
            <a:r>
              <a:rPr kumimoji="0" lang="hu-HU" sz="3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meg. Például Mózessel és Isten népével az Ígéret Földje felé.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8" name="Kép 3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732" b="80985" l="35977" r="66856"/>
                    </a14:imgEffect>
                  </a14:imgLayer>
                </a14:imgProps>
              </a:ext>
            </a:extLst>
          </a:blip>
          <a:srcRect l="34980" t="15095" r="30458" b="17227"/>
          <a:stretch/>
        </p:blipFill>
        <p:spPr>
          <a:xfrm rot="3453516" flipH="1">
            <a:off x="5830009" y="781598"/>
            <a:ext cx="1710740" cy="3468529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37" name="Kép 3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47" b="92540" l="9947" r="89920"/>
                    </a14:imgEffect>
                  </a14:imgLayer>
                </a14:imgProps>
              </a:ext>
            </a:extLst>
          </a:blip>
          <a:srcRect l="40244" r="29162"/>
          <a:stretch/>
        </p:blipFill>
        <p:spPr>
          <a:xfrm rot="3160752">
            <a:off x="8875234" y="246029"/>
            <a:ext cx="1687607" cy="4118814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785" t="41055" r="-785" b="25304"/>
          <a:stretch/>
        </p:blipFill>
        <p:spPr>
          <a:xfrm rot="19938304">
            <a:off x="4315018" y="3736623"/>
            <a:ext cx="3768547" cy="1700897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42284" t="12016" r="29354" b="12125"/>
          <a:stretch/>
        </p:blipFill>
        <p:spPr>
          <a:xfrm rot="3235740" flipH="1">
            <a:off x="2218238" y="2704483"/>
            <a:ext cx="1306286" cy="2897580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8916" t="10772" r="43442" b="10179"/>
          <a:stretch/>
        </p:blipFill>
        <p:spPr>
          <a:xfrm rot="3913815" flipH="1">
            <a:off x="1928443" y="4665621"/>
            <a:ext cx="1207005" cy="2673485"/>
          </a:xfrm>
          <a:prstGeom prst="rect">
            <a:avLst/>
          </a:prstGeom>
          <a:effectLst>
            <a:outerShdw blurRad="50800" dist="139700" dir="2700000" algn="tl" rotWithShape="0">
              <a:srgbClr val="C47646">
                <a:alpha val="50000"/>
              </a:srgbClr>
            </a:outerShdw>
          </a:effectLst>
        </p:spPr>
      </p:pic>
      <p:sp>
        <p:nvSpPr>
          <p:cNvPr id="10" name="Szövegdoboz 9"/>
          <p:cNvSpPr txBox="1"/>
          <p:nvPr/>
        </p:nvSpPr>
        <p:spPr>
          <a:xfrm>
            <a:off x="3507474" y="6078661"/>
            <a:ext cx="3725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szavára a keserű vízbe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egy botot dobott. Iható lett.</a:t>
            </a:r>
          </a:p>
        </p:txBody>
      </p:sp>
      <p:sp>
        <p:nvSpPr>
          <p:cNvPr id="22" name="Szövegdoboz 21"/>
          <p:cNvSpPr txBox="1"/>
          <p:nvPr/>
        </p:nvSpPr>
        <p:spPr>
          <a:xfrm>
            <a:off x="175272" y="3166173"/>
            <a:ext cx="2435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pusztásban mannát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és fürjeket adott.</a:t>
            </a:r>
          </a:p>
        </p:txBody>
      </p:sp>
      <p:sp>
        <p:nvSpPr>
          <p:cNvPr id="23" name="Szövegdoboz 22"/>
          <p:cNvSpPr txBox="1"/>
          <p:nvPr/>
        </p:nvSpPr>
        <p:spPr>
          <a:xfrm>
            <a:off x="6668013" y="4893595"/>
            <a:ext cx="2027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Mózes a sziklából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vizet fakasztott.</a:t>
            </a:r>
          </a:p>
        </p:txBody>
      </p:sp>
      <p:sp>
        <p:nvSpPr>
          <p:cNvPr id="24" name="Szövegdoboz 23"/>
          <p:cNvSpPr txBox="1"/>
          <p:nvPr/>
        </p:nvSpPr>
        <p:spPr>
          <a:xfrm>
            <a:off x="3040398" y="1647584"/>
            <a:ext cx="3158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Isten Tízparancsolatot adott.</a:t>
            </a:r>
          </a:p>
        </p:txBody>
      </p:sp>
      <p:sp>
        <p:nvSpPr>
          <p:cNvPr id="25" name="Szövegdoboz 24"/>
          <p:cNvSpPr txBox="1"/>
          <p:nvPr/>
        </p:nvSpPr>
        <p:spPr>
          <a:xfrm>
            <a:off x="8924533" y="3685295"/>
            <a:ext cx="3158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D54773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 nép elérkezett az Ígéret Földjének a határához, a tejjel és mézzel folyó földhöz.</a:t>
            </a:r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722" y="142456"/>
            <a:ext cx="981611" cy="97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24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250"/>
                            </p:stCondLst>
                            <p:childTnLst>
                              <p:par>
                                <p:cTn id="51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17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250"/>
                            </p:stCondLst>
                            <p:childTnLst>
                              <p:par>
                                <p:cTn id="7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22" grpId="0"/>
      <p:bldP spid="23" grpId="0"/>
      <p:bldP spid="24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/>
          <p:nvPr/>
        </p:nvSpPr>
        <p:spPr>
          <a:xfrm>
            <a:off x="295966" y="228071"/>
            <a:ext cx="493971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200" dirty="0">
                <a:solidFill>
                  <a:srgbClr val="B3880D"/>
                </a:solidFill>
                <a:latin typeface="Arial" panose="020B0604020202020204"/>
              </a:rPr>
              <a:t>Negyedik osztályban Istennel mint az életünk királyával ismerkedhetünk meg.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3200" dirty="0">
              <a:solidFill>
                <a:srgbClr val="B3880D"/>
              </a:solidFill>
              <a:latin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0" u="none" strike="noStrike" kern="1200" cap="none" spc="0" normalizeH="0" baseline="0" noProof="0" dirty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Ő az, Aki</a:t>
            </a:r>
            <a:r>
              <a:rPr kumimoji="0" lang="hu-HU" sz="3200" b="0" i="0" u="none" strike="noStrike" kern="1200" cap="none" spc="0" normalizeH="0" noProof="0" dirty="0">
                <a:ln>
                  <a:noFill/>
                </a:ln>
                <a:solidFill>
                  <a:srgbClr val="B3880D"/>
                </a:solidFill>
                <a:effectLst/>
                <a:uLnTx/>
                <a:uFillTx/>
                <a:latin typeface="Arial" panose="020B0604020202020204"/>
              </a:rPr>
              <a:t> őriz és vezet bennünket. </a:t>
            </a:r>
            <a:endParaRPr kumimoji="0" lang="hu-HU" sz="3200" b="0" i="0" u="none" strike="noStrike" kern="1200" cap="none" spc="0" normalizeH="0" baseline="0" noProof="0" dirty="0">
              <a:ln>
                <a:noFill/>
              </a:ln>
              <a:solidFill>
                <a:srgbClr val="B3880D"/>
              </a:solidFill>
              <a:effectLst/>
              <a:uLnTx/>
              <a:uFillTx/>
              <a:latin typeface="Arial" panose="020B0604020202020204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593" y="-722671"/>
            <a:ext cx="5320739" cy="71382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2982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04664"/>
            <a:ext cx="8435280" cy="1728192"/>
          </a:xfrm>
        </p:spPr>
        <p:txBody>
          <a:bodyPr/>
          <a:lstStyle/>
          <a:p>
            <a:r>
              <a:rPr lang="hu-HU" dirty="0"/>
              <a:t>Hit- és erkölcstan vagy etika?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963" y="1580356"/>
            <a:ext cx="1719263" cy="1371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Lekerekített téglalap 3"/>
          <p:cNvSpPr/>
          <p:nvPr/>
        </p:nvSpPr>
        <p:spPr>
          <a:xfrm>
            <a:off x="101045" y="2432707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„Mindenkinek van értékrendje, csak az a kérdés, hogy milyen életet formálnak.” </a:t>
            </a:r>
          </a:p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(John C. Maxwell, keresztyén író)</a:t>
            </a:r>
          </a:p>
        </p:txBody>
      </p:sp>
      <p:sp>
        <p:nvSpPr>
          <p:cNvPr id="8" name="Lekerekített téglalap 7"/>
          <p:cNvSpPr/>
          <p:nvPr/>
        </p:nvSpPr>
        <p:spPr>
          <a:xfrm>
            <a:off x="6209071" y="3846246"/>
            <a:ext cx="5825613" cy="249247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református hit- és erkölcstan Isten Igéje alapján maradandó értéket, keresztyén értékrendet közvetít a gyermekek és fiatalok számára.</a:t>
            </a:r>
          </a:p>
          <a:p>
            <a:pPr algn="ctr"/>
            <a:endParaRPr lang="hu-H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04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elhő 8"/>
          <p:cNvSpPr/>
          <p:nvPr/>
        </p:nvSpPr>
        <p:spPr>
          <a:xfrm>
            <a:off x="618519" y="2627523"/>
            <a:ext cx="7616780" cy="2967855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/>
              </a:rPr>
              <a:t>Hatodik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pedig arról, hogy</a:t>
            </a:r>
            <a:r>
              <a:rPr kumimoji="0" lang="hu-HU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Isten Igéje olyan lehet nekünk, mint a legragyogóbb lámpa fénye vagy a tűző napsütés. Világosságot ad nekünk. 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" name="Felhő 9"/>
          <p:cNvSpPr/>
          <p:nvPr/>
        </p:nvSpPr>
        <p:spPr>
          <a:xfrm>
            <a:off x="868734" y="275421"/>
            <a:ext cx="7366565" cy="1798377"/>
          </a:xfrm>
          <a:prstGeom prst="cloudCallou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/>
              </a:rPr>
              <a:t>Ötödik </a:t>
            </a:r>
            <a:r>
              <a:rPr lang="hu-HU" sz="2400" noProof="0" dirty="0">
                <a:solidFill>
                  <a:prstClr val="black"/>
                </a:solidFill>
                <a:latin typeface="Arial" panose="020B0604020202020204"/>
              </a:rPr>
              <a:t>osztályban arról tanulunk majd, hogyan segít nekünk Isten egy döntésben.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688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ekerekített téglalap 3"/>
          <p:cNvSpPr/>
          <p:nvPr/>
        </p:nvSpPr>
        <p:spPr>
          <a:xfrm>
            <a:off x="348345" y="2403987"/>
            <a:ext cx="6067204" cy="3285613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/>
              </a:rPr>
              <a:t>Hetedik 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</a:t>
            </a:r>
            <a:r>
              <a:rPr kumimoji="0" lang="hu-HU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olyan történetekről lesz szó, melyekből láthatjuk, hogyan hív bennünket Isten.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u-HU" sz="2400" dirty="0">
              <a:solidFill>
                <a:prstClr val="black"/>
              </a:solidFill>
              <a:latin typeface="Arial" panose="020B0604020202020204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>
                <a:solidFill>
                  <a:prstClr val="black"/>
                </a:solidFill>
                <a:latin typeface="Arial" panose="020B0604020202020204"/>
              </a:rPr>
              <a:t>Nyolcadik </a:t>
            </a:r>
            <a:r>
              <a:rPr kumimoji="0" lang="hu-HU" sz="2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osztályban </a:t>
            </a:r>
            <a:r>
              <a:rPr kumimoji="0" lang="hu-HU" sz="2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pedig arról, hogyan vezet és tanít Igéje által bennünket.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Lekerekített téglalap 2"/>
          <p:cNvSpPr/>
          <p:nvPr/>
        </p:nvSpPr>
        <p:spPr>
          <a:xfrm>
            <a:off x="4248790" y="638979"/>
            <a:ext cx="3525565" cy="1476477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prstClr val="black"/>
                </a:solidFill>
                <a:latin typeface="Arial" panose="020B0604020202020204"/>
              </a:rPr>
              <a:t>Gyere velünk! Járjuk be Istennel együtt ezt az utat!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401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258542" y="67603"/>
            <a:ext cx="8219747" cy="4278094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Kedves Szülők</a:t>
            </a:r>
            <a:r>
              <a:rPr kumimoji="0" lang="hu-HU" altLang="hu-HU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és gyermekek! </a:t>
            </a: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Áldás, békesség!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Köszönjük az érdeklődést!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2800" dirty="0">
                <a:solidFill>
                  <a:prstClr val="white"/>
                </a:solidFill>
                <a:cs typeface="Arial" panose="020B0604020202020204" pitchFamily="34" charset="0"/>
              </a:rPr>
              <a:t>Szeretettel várjuk gyermekét a református hittanórákon. </a:t>
            </a:r>
            <a:r>
              <a:rPr kumimoji="0" lang="hu-HU" alt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Arial" panose="020B0604020202020204" pitchFamily="34" charset="0"/>
              </a:rPr>
              <a:t> Kérdései esetén a következő elérhetőségen talál meg bennünket: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0548" y="404819"/>
            <a:ext cx="2388140" cy="3856901"/>
          </a:xfrm>
          <a:prstGeom prst="rect">
            <a:avLst/>
          </a:prstGeom>
        </p:spPr>
      </p:pic>
      <p:sp>
        <p:nvSpPr>
          <p:cNvPr id="8" name="Szövegdoboz 7"/>
          <p:cNvSpPr txBox="1">
            <a:spLocks noChangeArrowheads="1"/>
          </p:cNvSpPr>
          <p:nvPr/>
        </p:nvSpPr>
        <p:spPr bwMode="auto">
          <a:xfrm>
            <a:off x="258542" y="4634455"/>
            <a:ext cx="11646310" cy="1508105"/>
          </a:xfrm>
          <a:prstGeom prst="rect">
            <a:avLst/>
          </a:prstGeom>
          <a:solidFill>
            <a:srgbClr val="DCAE88"/>
          </a:solidFill>
          <a:ln w="111125">
            <a:solidFill>
              <a:schemeClr val="bg1"/>
            </a:solidFill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hu-HU" altLang="hu-HU" sz="3200" dirty="0">
                <a:solidFill>
                  <a:prstClr val="white"/>
                </a:solidFill>
                <a:cs typeface="Arial" panose="020B0604020202020204" pitchFamily="34" charset="0"/>
              </a:rPr>
              <a:t>Egyházközség telefonszáma/e-mail címe: 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hu-HU" altLang="hu-HU" sz="3200" dirty="0">
                <a:solidFill>
                  <a:prstClr val="white"/>
                </a:solidFill>
                <a:cs typeface="Arial" panose="020B0604020202020204" pitchFamily="34" charset="0"/>
              </a:rPr>
              <a:t>06-30/627-8613 / kraszti24@</a:t>
            </a:r>
            <a:r>
              <a:rPr lang="hu-HU" altLang="hu-HU" sz="3200" dirty="0" err="1">
                <a:solidFill>
                  <a:prstClr val="white"/>
                </a:solidFill>
                <a:cs typeface="Arial" panose="020B0604020202020204" pitchFamily="34" charset="0"/>
              </a:rPr>
              <a:t>gmail.com</a:t>
            </a:r>
            <a:r>
              <a:rPr lang="hu-HU" altLang="hu-HU" sz="3200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endParaRPr lang="hu-HU" altLang="hu-HU" sz="36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None/>
            </a:pPr>
            <a:endParaRPr lang="hu-HU" altLang="hu-HU" sz="28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70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403241" y="2458089"/>
            <a:ext cx="10924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„Lábam előtt mécses a Te igéd, ösvényem  világossága.”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(Zsoltárok 119,105)</a:t>
            </a:r>
          </a:p>
        </p:txBody>
      </p:sp>
      <p:sp>
        <p:nvSpPr>
          <p:cNvPr id="13" name="Téglalap 12"/>
          <p:cNvSpPr/>
          <p:nvPr/>
        </p:nvSpPr>
        <p:spPr>
          <a:xfrm>
            <a:off x="2817435" y="465036"/>
            <a:ext cx="6096000" cy="1323439"/>
          </a:xfrm>
          <a:prstGeom prst="rect">
            <a:avLst/>
          </a:prstGeom>
          <a:ln w="50800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4000" b="0" i="0" u="none" strike="noStrike" kern="1200" cap="none" spc="0" normalizeH="0" baseline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Ezzel az Igével</a:t>
            </a:r>
            <a:r>
              <a:rPr kumimoji="0" lang="hu-HU" sz="4000" b="0" i="0" u="none" strike="noStrike" kern="1200" cap="none" spc="0" normalizeH="0" noProof="0" dirty="0">
                <a:ln>
                  <a:noFill/>
                </a:ln>
                <a:solidFill>
                  <a:srgbClr val="AE2E5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kívánunk áldást!</a:t>
            </a:r>
            <a:endParaRPr kumimoji="0" lang="hu-HU" sz="4000" b="0" i="0" u="none" strike="noStrike" kern="1200" cap="none" spc="0" normalizeH="0" baseline="0" noProof="0" dirty="0">
              <a:ln>
                <a:noFill/>
              </a:ln>
              <a:solidFill>
                <a:srgbClr val="AE2E5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Lekerekített téglalap 3"/>
          <p:cNvSpPr/>
          <p:nvPr/>
        </p:nvSpPr>
        <p:spPr>
          <a:xfrm>
            <a:off x="855408" y="4560384"/>
            <a:ext cx="10020054" cy="1822032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PPT-</a:t>
            </a:r>
            <a:r>
              <a:rPr kumimoji="0" lang="hu-HU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ben</a:t>
            </a: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felhasznált képek a </a:t>
            </a: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2"/>
              </a:rPr>
              <a:t>www.unsplash.com</a:t>
            </a: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és a </a:t>
            </a: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hlinkClick r:id="rId3"/>
              </a:rPr>
              <a:t>www.pixabay.hu</a:t>
            </a:r>
            <a:r>
              <a:rPr kumimoji="0" lang="hu-HU" sz="2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internetes oldalon találhatóak és ingyenesen letölthetők!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rajzokat és a grafikákat az RPI munkatársai készítették. Forrás és copyright: RPI, </a:t>
            </a:r>
            <a:r>
              <a:rPr lang="hu-H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www.refpedi.hu</a:t>
            </a:r>
            <a:r>
              <a:rPr lang="hu-HU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hu-HU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105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/>
              <a:t>Miért a református hit- és erkölcstan?</a:t>
            </a:r>
          </a:p>
        </p:txBody>
      </p:sp>
      <p:pic>
        <p:nvPicPr>
          <p:cNvPr id="5" name="Picture 2" descr="http://www.brainboxx.co.uk/a3_aspects/images2/discintr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076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Cím 1"/>
          <p:cNvSpPr>
            <a:spLocks noGrp="1"/>
          </p:cNvSpPr>
          <p:nvPr>
            <p:ph type="title"/>
          </p:nvPr>
        </p:nvSpPr>
        <p:spPr bwMode="auto">
          <a:xfrm>
            <a:off x="1189038" y="280118"/>
            <a:ext cx="6707188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00000"/>
              </a:lnSpc>
            </a:pPr>
            <a:r>
              <a:rPr lang="hu-HU" altLang="hu-HU" sz="32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Istennel: maradandó értékrend, öröm és reménység a tanórákon</a:t>
            </a:r>
          </a:p>
        </p:txBody>
      </p:sp>
      <p:pic>
        <p:nvPicPr>
          <p:cNvPr id="8195" name="Picture 1" descr="\\Ml110\rpi-km\KÉPTÁR_20160205\RPI képtár,2016.02.05\004.Keresztyén gyülekezetek, egyházi élet\Imádság\shutterstock_1764721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13100"/>
            <a:ext cx="2085975" cy="13858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Kép 4" descr="\\Ml110\rpi-km\KÉPTÁR_20160205\RPI képtár,2016.02.05\004.Keresztyén gyülekezetek, egyházi élet\keresztek\shutterstock_1180367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1628775"/>
            <a:ext cx="5040313" cy="3816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Kép 5" descr="\\Ml110\rpi-km\KÉPTÁR_20160205\RPI képtár,2016.02.05\004.Keresztyén gyülekezetek, egyházi élet\Biblia\Biblia (3) TG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12876"/>
            <a:ext cx="1885950" cy="12668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" descr="\\Ml110\rpi-km\KÉPTÁR_20160205\RPI képtár,2016.02.05\004.Keresztyén gyülekezetek, egyházi élet\Biblia\shutterstock_673344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4" y="2708276"/>
            <a:ext cx="2052637" cy="1368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9" name="Picture 3" descr="\\Ml110\rpi-km\KÉPTÁR_20160205\RPI képtár,2016.02.05\004.Keresztyén gyülekezetek, egyházi élet\szimbólumok\Israel B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476250"/>
            <a:ext cx="2076450" cy="155733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4" descr="\\Ml110\rpi-km\KÉPTÁR_20160205\RPI képtár,2016.02.05\001.Embereket tartalmazó képek\gyerekek\éneklő gyerekek_shutterstock_15334127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18" y="5376145"/>
            <a:ext cx="2232281" cy="141287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5" descr="\\Ml110\rpi-km\KÉPTÁR_20160205\RPI képtár,2016.02.05\001.Embereket tartalmazó képek\serdülők, fiatalok\a tanulás lehet jó_shutterstock_14375896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2" y="5157787"/>
            <a:ext cx="2746835" cy="182933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3" descr="C:\Users\Baba\Downloads\shutterstock_144566138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4941889"/>
            <a:ext cx="2613025" cy="174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09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 idx="4294967295"/>
          </p:nvPr>
        </p:nvSpPr>
        <p:spPr>
          <a:xfrm>
            <a:off x="974994" y="319718"/>
            <a:ext cx="10242013" cy="954950"/>
          </a:xfrm>
        </p:spPr>
        <p:txBody>
          <a:bodyPr/>
          <a:lstStyle/>
          <a:p>
            <a:r>
              <a:rPr lang="hu-HU" sz="4800" b="1" dirty="0">
                <a:latin typeface="Arial" panose="020B0604020202020204" pitchFamily="34" charset="0"/>
                <a:cs typeface="Arial" panose="020B0604020202020204" pitchFamily="34" charset="0"/>
              </a:rPr>
              <a:t>BIBLIA – MŰVELTSÉG – ÉLMÉNY</a:t>
            </a:r>
          </a:p>
        </p:txBody>
      </p:sp>
      <p:pic>
        <p:nvPicPr>
          <p:cNvPr id="1028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383897"/>
            <a:ext cx="1947514" cy="2932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lh3.googleusercontent.com/wr7q_8U1OTnvW1siOdeCmX-_rfdd_KmkAeYfC6TJ4ao=w310-h207-p-n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254" y="3938534"/>
            <a:ext cx="3776946" cy="252202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http://mail.reformatus.hu/service/home/~/?auth=co&amp;loc=hu&amp;id=20470&amp;part=2"/>
          <p:cNvSpPr>
            <a:spLocks noChangeAspect="1" noChangeArrowheads="1"/>
          </p:cNvSpPr>
          <p:nvPr/>
        </p:nvSpPr>
        <p:spPr bwMode="auto">
          <a:xfrm>
            <a:off x="1679575" y="-2719388"/>
            <a:ext cx="5067300" cy="56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7" y="1440983"/>
            <a:ext cx="2083935" cy="23312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Egyenes összekötő nyíllal 5"/>
          <p:cNvCxnSpPr/>
          <p:nvPr/>
        </p:nvCxnSpPr>
        <p:spPr>
          <a:xfrm>
            <a:off x="4135075" y="2191766"/>
            <a:ext cx="1685356" cy="15314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>
            <a:off x="4119254" y="2060848"/>
            <a:ext cx="284084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2177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altLang="hu-HU" dirty="0">
                <a:effectLst/>
                <a:latin typeface="Arial" panose="020B0604020202020204" pitchFamily="34" charset="0"/>
              </a:rPr>
              <a:t>Miről szól?</a:t>
            </a:r>
          </a:p>
        </p:txBody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>
          <a:xfrm>
            <a:off x="609599" y="1600201"/>
            <a:ext cx="11159613" cy="4992328"/>
          </a:xfrm>
        </p:spPr>
        <p:txBody>
          <a:bodyPr/>
          <a:lstStyle/>
          <a:p>
            <a:pPr marL="0" indent="0" eaLnBrk="1" hangingPunct="1">
              <a:buNone/>
            </a:pPr>
            <a:endParaRPr lang="hu-HU" altLang="hu-HU" sz="2800" dirty="0">
              <a:latin typeface="Arial" panose="020B0604020202020204" pitchFamily="34" charset="0"/>
            </a:endParaRP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Egy változó világban örök értékeket szeretnénk átadni.</a:t>
            </a: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Törekszünk a keresztyén értékrend megismertetésére.</a:t>
            </a: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Tudta? A Szentírás ismerete az alapműveltség része.</a:t>
            </a: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Fontosnak tartjuk az életre bátorító szemléletet.</a:t>
            </a: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Törekszünk az élményt jelentő hittanórák tartására.</a:t>
            </a:r>
          </a:p>
          <a:p>
            <a:pPr eaLnBrk="1" hangingPunct="1"/>
            <a:r>
              <a:rPr lang="hu-HU" altLang="hu-HU" sz="2800" dirty="0">
                <a:latin typeface="Arial" panose="020B0604020202020204" pitchFamily="34" charset="0"/>
              </a:rPr>
              <a:t>Isten Igéjét közel vivő, és játékos, gyermekközpontú megközelítésmóddal szeretnénk szolgálni a gyermekek, fiatalok között. </a:t>
            </a:r>
          </a:p>
          <a:p>
            <a:pPr eaLnBrk="1" hangingPunct="1"/>
            <a:endParaRPr lang="hu-HU" altLang="hu-HU" sz="2800" dirty="0">
              <a:latin typeface="Arial" panose="020B0604020202020204" pitchFamily="34" charset="0"/>
            </a:endParaRPr>
          </a:p>
        </p:txBody>
      </p:sp>
      <p:pic>
        <p:nvPicPr>
          <p:cNvPr id="7172" name="Picture 2" descr="C:\Users\Szászi Andrea\Desktop\shutterstock\RPI képek\shutterstock_1041589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562" y="254307"/>
            <a:ext cx="1517650" cy="1544638"/>
          </a:xfrm>
          <a:prstGeom prst="roundRect">
            <a:avLst>
              <a:gd name="adj" fmla="val 8594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6232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45675" y="663677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 változó világban maradandó értékekre van szükség.</a:t>
            </a: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368711" y="2069190"/>
            <a:ext cx="11253018" cy="4528162"/>
          </a:xfrm>
        </p:spPr>
        <p:txBody>
          <a:bodyPr>
            <a:normAutofit/>
          </a:bodyPr>
          <a:lstStyle/>
          <a:p>
            <a:pPr algn="just"/>
            <a:endParaRPr lang="hu-HU" dirty="0"/>
          </a:p>
          <a:p>
            <a:pPr algn="just"/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Isten Igéje örök és állandó a változások között is.</a:t>
            </a:r>
          </a:p>
          <a:p>
            <a:pPr marL="0" indent="0" algn="just">
              <a:buNone/>
            </a:pPr>
            <a:endParaRPr lang="hu-HU" dirty="0"/>
          </a:p>
          <a:p>
            <a:pPr marL="0" indent="0" algn="just">
              <a:buNone/>
            </a:pPr>
            <a:endParaRPr lang="hu-HU" dirty="0"/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hit- és erkölcstan órák Isten Igéjét veszik alapul.  A változó világ kihívásaira akarnak reagálni – de ezt maradandó értékek alapján teszik: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Szeretetet Isten és az embertársak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Békesség, megértés, elfogadás és befogás mások iránt.</a:t>
            </a:r>
          </a:p>
          <a:p>
            <a:pPr lvl="1" algn="just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Felelősségteljes élet a családban, iskolában és barátok között.</a:t>
            </a:r>
          </a:p>
          <a:p>
            <a:pPr lvl="1" algn="just"/>
            <a:endParaRPr lang="hu-HU" sz="2400" dirty="0"/>
          </a:p>
          <a:p>
            <a:pPr lvl="1" algn="just"/>
            <a:endParaRPr lang="hu-HU" sz="2000" dirty="0"/>
          </a:p>
        </p:txBody>
      </p:sp>
      <p:sp>
        <p:nvSpPr>
          <p:cNvPr id="6" name="Lefelé nyíl 5"/>
          <p:cNvSpPr/>
          <p:nvPr/>
        </p:nvSpPr>
        <p:spPr>
          <a:xfrm>
            <a:off x="5799566" y="2959156"/>
            <a:ext cx="368443" cy="7438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7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240" y="188639"/>
            <a:ext cx="1248915" cy="1880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zis 2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</a:p>
        </p:txBody>
      </p:sp>
    </p:spTree>
    <p:extLst>
      <p:ext uri="{BB962C8B-B14F-4D97-AF65-F5344CB8AC3E}">
        <p14:creationId xmlns:p14="http://schemas.microsoft.com/office/powerpoint/2010/main" val="2279055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5520" y="468990"/>
            <a:ext cx="8435280" cy="1600200"/>
          </a:xfrm>
        </p:spPr>
        <p:txBody>
          <a:bodyPr/>
          <a:lstStyle/>
          <a:p>
            <a:r>
              <a:rPr lang="hu-HU" sz="4400" dirty="0">
                <a:effectLst/>
                <a:latin typeface="Times New Roman"/>
                <a:ea typeface="Calibri"/>
              </a:rPr>
              <a:t>Az alapműveltség fontos </a:t>
            </a:r>
            <a:br>
              <a:rPr lang="hu-HU" sz="4400" dirty="0">
                <a:effectLst/>
                <a:latin typeface="Times New Roman"/>
                <a:ea typeface="Calibri"/>
              </a:rPr>
            </a:br>
            <a:r>
              <a:rPr lang="hu-HU" sz="4400" dirty="0">
                <a:effectLst/>
                <a:latin typeface="Times New Roman"/>
                <a:ea typeface="Calibri"/>
              </a:rPr>
              <a:t>része a Biblia ismerete</a:t>
            </a:r>
            <a:r>
              <a:rPr lang="hu-HU" dirty="0">
                <a:effectLst/>
                <a:latin typeface="Times New Roman"/>
                <a:ea typeface="Calibri"/>
              </a:rPr>
              <a:t>.</a:t>
            </a:r>
            <a:endParaRPr lang="hu-HU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1847528" y="2069190"/>
            <a:ext cx="8363272" cy="4312138"/>
          </a:xfrm>
        </p:spPr>
        <p:txBody>
          <a:bodyPr/>
          <a:lstStyle/>
          <a:p>
            <a:pPr algn="just"/>
            <a:r>
              <a:rPr lang="hu-HU" b="1" dirty="0"/>
              <a:t>A </a:t>
            </a: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hit- és erkölcstan órákon szentírási történeteket tanulunk. </a:t>
            </a:r>
          </a:p>
          <a:p>
            <a:pPr marL="0" indent="0" algn="just">
              <a:buNone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Isten szeretetét közvetítve.</a:t>
            </a: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A gyermekek és fiatalok egyéni és csoportos sajátosságait figyelembe véve.</a:t>
            </a: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Játékosan, élvezetesen és élményt adóan.</a:t>
            </a: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Hitelesen.</a:t>
            </a:r>
          </a:p>
          <a:p>
            <a:pPr algn="just"/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Megismertetve az bibliai kor világát is</a:t>
            </a:r>
            <a:r>
              <a:rPr lang="hu-HU" dirty="0"/>
              <a:t>. </a:t>
            </a:r>
          </a:p>
        </p:txBody>
      </p:sp>
      <p:pic>
        <p:nvPicPr>
          <p:cNvPr id="5" name="Picture 4" descr="http://1.bp.blogspot.com/_MruaWw2_OAs/TJME3hgVfRI/AAAAAAAAAyc/Rs9jzWviQz8/s1600/Bibl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958" y="188639"/>
            <a:ext cx="1248915" cy="1880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efelé nyíl 5"/>
          <p:cNvSpPr/>
          <p:nvPr/>
        </p:nvSpPr>
        <p:spPr>
          <a:xfrm>
            <a:off x="5799565" y="269037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>
                <a:latin typeface="Arial" panose="020B0604020202020204" pitchFamily="34" charset="0"/>
                <a:cs typeface="Arial" panose="020B0604020202020204" pitchFamily="34" charset="0"/>
              </a:rPr>
              <a:t>Miért a hittan?</a:t>
            </a:r>
          </a:p>
        </p:txBody>
      </p:sp>
    </p:spTree>
    <p:extLst>
      <p:ext uri="{BB962C8B-B14F-4D97-AF65-F5344CB8AC3E}">
        <p14:creationId xmlns:p14="http://schemas.microsoft.com/office/powerpoint/2010/main" val="896523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11.xml><?xml version="1.0" encoding="utf-8"?>
<a:theme xmlns:a="http://schemas.openxmlformats.org/drawingml/2006/main" name="1_Nagyvárosi">
  <a:themeElements>
    <a:clrScheme name="Nagyvárosi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agyváros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12.xml><?xml version="1.0" encoding="utf-8"?>
<a:theme xmlns:a="http://schemas.openxmlformats.org/drawingml/2006/main" name="7_Szálak">
  <a:themeElements>
    <a:clrScheme name="Szálak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zálak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zálak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1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Ügyvezető">
  <a:themeElements>
    <a:clrScheme name="Ügyvezető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Ügyvezető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Ügyvezető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1161</Words>
  <Application>Microsoft Office PowerPoint</Application>
  <PresentationFormat>Szélesvásznú</PresentationFormat>
  <Paragraphs>157</Paragraphs>
  <Slides>33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13</vt:i4>
      </vt:variant>
      <vt:variant>
        <vt:lpstr>Diacímek</vt:lpstr>
      </vt:variant>
      <vt:variant>
        <vt:i4>33</vt:i4>
      </vt:variant>
    </vt:vector>
  </HeadingPairs>
  <TitlesOfParts>
    <vt:vector size="54" baseType="lpstr">
      <vt:lpstr>Arial</vt:lpstr>
      <vt:lpstr>Calibri</vt:lpstr>
      <vt:lpstr>Calibri Light</vt:lpstr>
      <vt:lpstr>Century Gothic</vt:lpstr>
      <vt:lpstr>Courier New</vt:lpstr>
      <vt:lpstr>Palatino Linotype</vt:lpstr>
      <vt:lpstr>Times New Roman</vt:lpstr>
      <vt:lpstr>Wingdings 3</vt:lpstr>
      <vt:lpstr>1_Office-téma</vt:lpstr>
      <vt:lpstr>Office Theme</vt:lpstr>
      <vt:lpstr>1_Office Theme</vt:lpstr>
      <vt:lpstr>Ügyvezető</vt:lpstr>
      <vt:lpstr>1_Ügyvezető</vt:lpstr>
      <vt:lpstr>2_Ügyvezető</vt:lpstr>
      <vt:lpstr>2_Office Theme</vt:lpstr>
      <vt:lpstr>3_Office-téma</vt:lpstr>
      <vt:lpstr>3_Office Theme</vt:lpstr>
      <vt:lpstr>Nagyvárosi</vt:lpstr>
      <vt:lpstr>1_Nagyvárosi</vt:lpstr>
      <vt:lpstr>7_Szálak</vt:lpstr>
      <vt:lpstr>Office-téma</vt:lpstr>
      <vt:lpstr>PowerPoint-bemutató</vt:lpstr>
      <vt:lpstr>Kedves Szülő!   Kérjük, hogy a PPT utolsó diáit a gyermekével együtt nézze meg.  Ott az ő számukra is készítettünk néhány  hasznos gondolatot és játékos feladatot.</vt:lpstr>
      <vt:lpstr>Hit- és erkölcstan vagy etika?</vt:lpstr>
      <vt:lpstr>Miért a református hit- és erkölcstan?</vt:lpstr>
      <vt:lpstr>Istennel: maradandó értékrend, öröm és reménység a tanórákon</vt:lpstr>
      <vt:lpstr>BIBLIA – MŰVELTSÉG – ÉLMÉNY</vt:lpstr>
      <vt:lpstr>Miről szól?</vt:lpstr>
      <vt:lpstr>A változó világban maradandó értékekre van szükség.</vt:lpstr>
      <vt:lpstr>Az alapműveltség fontos  része a Biblia ismerete.</vt:lpstr>
      <vt:lpstr>A református hit- és erkölcstan összhangban van más tantárgyakkal</vt:lpstr>
      <vt:lpstr>Mi történik egy hittanórán?</vt:lpstr>
      <vt:lpstr>IDE kattintva egy alsó tagozatos hittanórába tekinthetünk bele.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Noémi Zimányi</dc:creator>
  <cp:lastModifiedBy>Gazdasági</cp:lastModifiedBy>
  <cp:revision>49</cp:revision>
  <dcterms:created xsi:type="dcterms:W3CDTF">2021-02-10T09:32:12Z</dcterms:created>
  <dcterms:modified xsi:type="dcterms:W3CDTF">2023-03-09T07:55:41Z</dcterms:modified>
</cp:coreProperties>
</file>